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 id="2147483686" r:id="rId2"/>
  </p:sldMasterIdLst>
  <p:notesMasterIdLst>
    <p:notesMasterId r:id="rId14"/>
  </p:notesMasterIdLst>
  <p:sldIdLst>
    <p:sldId id="256" r:id="rId3"/>
    <p:sldId id="257" r:id="rId4"/>
    <p:sldId id="258" r:id="rId5"/>
    <p:sldId id="262" r:id="rId6"/>
    <p:sldId id="259" r:id="rId7"/>
    <p:sldId id="263" r:id="rId8"/>
    <p:sldId id="271" r:id="rId9"/>
    <p:sldId id="268" r:id="rId10"/>
    <p:sldId id="272" r:id="rId11"/>
    <p:sldId id="273" r:id="rId12"/>
    <p:sldId id="285" r:id="rId13"/>
  </p:sldIdLst>
  <p:sldSz cx="9144000" cy="5143500" type="screen16x9"/>
  <p:notesSz cx="6858000" cy="9144000"/>
  <p:embeddedFontLst>
    <p:embeddedFont>
      <p:font typeface="Helvetica Neue" panose="020B0604020202020204" charset="0"/>
      <p:regular r:id="rId15"/>
      <p:bold r:id="rId16"/>
      <p:italic r:id="rId17"/>
      <p:boldItalic r:id="rId18"/>
    </p:embeddedFont>
    <p:embeddedFont>
      <p:font typeface="Open Sans" panose="020B0606030504020204" pitchFamily="34" charset="0"/>
      <p:regular r:id="rId19"/>
      <p:bold r:id="rId20"/>
      <p:italic r:id="rId21"/>
      <p:boldItalic r:id="rId22"/>
    </p:embeddedFont>
    <p:embeddedFont>
      <p:font typeface="Play" panose="020B0604020202020204" charset="0"/>
      <p:regular r:id="rId23"/>
      <p:bold r:id="rId24"/>
    </p:embeddedFont>
    <p:embeddedFont>
      <p:font typeface="Poppins Light" panose="00000400000000000000" pitchFamily="2" charset="0"/>
      <p:regular r:id="rId25"/>
      <p: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00DDF0-916F-46F3-BEE7-B8B66BF7C75E}" v="10" dt="2024-10-14T13:55:30.2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1020" y="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5.fntdata"/><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Denton" userId="4e0c73f6-b339-40c9-a8fe-d563d2eb77b7" providerId="ADAL" clId="{D600DDF0-916F-46F3-BEE7-B8B66BF7C75E}"/>
    <pc:docChg chg="undo custSel modSld">
      <pc:chgData name="Phil Denton" userId="4e0c73f6-b339-40c9-a8fe-d563d2eb77b7" providerId="ADAL" clId="{D600DDF0-916F-46F3-BEE7-B8B66BF7C75E}" dt="2024-10-14T14:54:18.294" v="751" actId="20577"/>
      <pc:docMkLst>
        <pc:docMk/>
      </pc:docMkLst>
      <pc:sldChg chg="modSp mod">
        <pc:chgData name="Phil Denton" userId="4e0c73f6-b339-40c9-a8fe-d563d2eb77b7" providerId="ADAL" clId="{D600DDF0-916F-46F3-BEE7-B8B66BF7C75E}" dt="2024-10-14T14:54:18.294" v="751" actId="20577"/>
        <pc:sldMkLst>
          <pc:docMk/>
          <pc:sldMk cId="0" sldId="256"/>
        </pc:sldMkLst>
        <pc:spChg chg="mod">
          <ac:chgData name="Phil Denton" userId="4e0c73f6-b339-40c9-a8fe-d563d2eb77b7" providerId="ADAL" clId="{D600DDF0-916F-46F3-BEE7-B8B66BF7C75E}" dt="2024-10-14T14:54:18.294" v="751" actId="20577"/>
          <ac:spMkLst>
            <pc:docMk/>
            <pc:sldMk cId="0" sldId="256"/>
            <ac:spMk id="195" creationId="{00000000-0000-0000-0000-000000000000}"/>
          </ac:spMkLst>
        </pc:spChg>
      </pc:sldChg>
      <pc:sldChg chg="addSp delSp modSp mod">
        <pc:chgData name="Phil Denton" userId="4e0c73f6-b339-40c9-a8fe-d563d2eb77b7" providerId="ADAL" clId="{D600DDF0-916F-46F3-BEE7-B8B66BF7C75E}" dt="2024-10-14T13:51:37.751" v="687" actId="1076"/>
        <pc:sldMkLst>
          <pc:docMk/>
          <pc:sldMk cId="0" sldId="257"/>
        </pc:sldMkLst>
        <pc:spChg chg="mod">
          <ac:chgData name="Phil Denton" userId="4e0c73f6-b339-40c9-a8fe-d563d2eb77b7" providerId="ADAL" clId="{D600DDF0-916F-46F3-BEE7-B8B66BF7C75E}" dt="2024-10-14T13:35:57.940" v="556" actId="403"/>
          <ac:spMkLst>
            <pc:docMk/>
            <pc:sldMk cId="0" sldId="257"/>
            <ac:spMk id="2" creationId="{174CFC2D-E281-3ACF-047F-60D720FEEA06}"/>
          </ac:spMkLst>
        </pc:spChg>
        <pc:picChg chg="add mod">
          <ac:chgData name="Phil Denton" userId="4e0c73f6-b339-40c9-a8fe-d563d2eb77b7" providerId="ADAL" clId="{D600DDF0-916F-46F3-BEE7-B8B66BF7C75E}" dt="2024-10-14T13:51:37.751" v="687" actId="1076"/>
          <ac:picMkLst>
            <pc:docMk/>
            <pc:sldMk cId="0" sldId="257"/>
            <ac:picMk id="4" creationId="{245D8733-62CD-3885-C1CF-D671F5A976AE}"/>
          </ac:picMkLst>
        </pc:picChg>
        <pc:picChg chg="del">
          <ac:chgData name="Phil Denton" userId="4e0c73f6-b339-40c9-a8fe-d563d2eb77b7" providerId="ADAL" clId="{D600DDF0-916F-46F3-BEE7-B8B66BF7C75E}" dt="2024-10-14T13:23:13.250" v="73" actId="478"/>
          <ac:picMkLst>
            <pc:docMk/>
            <pc:sldMk cId="0" sldId="257"/>
            <ac:picMk id="215" creationId="{00000000-0000-0000-0000-000000000000}"/>
          </ac:picMkLst>
        </pc:picChg>
      </pc:sldChg>
      <pc:sldChg chg="addSp modSp mod">
        <pc:chgData name="Phil Denton" userId="4e0c73f6-b339-40c9-a8fe-d563d2eb77b7" providerId="ADAL" clId="{D600DDF0-916F-46F3-BEE7-B8B66BF7C75E}" dt="2024-10-14T13:51:56.052" v="692" actId="1076"/>
        <pc:sldMkLst>
          <pc:docMk/>
          <pc:sldMk cId="0" sldId="258"/>
        </pc:sldMkLst>
        <pc:spChg chg="mod">
          <ac:chgData name="Phil Denton" userId="4e0c73f6-b339-40c9-a8fe-d563d2eb77b7" providerId="ADAL" clId="{D600DDF0-916F-46F3-BEE7-B8B66BF7C75E}" dt="2024-10-14T13:37:58.789" v="598" actId="20577"/>
          <ac:spMkLst>
            <pc:docMk/>
            <pc:sldMk cId="0" sldId="258"/>
            <ac:spMk id="2" creationId="{DAE1C936-49F1-C4ED-CCDB-E5E895EB14FC}"/>
          </ac:spMkLst>
        </pc:spChg>
        <pc:picChg chg="add mod">
          <ac:chgData name="Phil Denton" userId="4e0c73f6-b339-40c9-a8fe-d563d2eb77b7" providerId="ADAL" clId="{D600DDF0-916F-46F3-BEE7-B8B66BF7C75E}" dt="2024-10-14T13:51:56.052" v="692" actId="1076"/>
          <ac:picMkLst>
            <pc:docMk/>
            <pc:sldMk cId="0" sldId="258"/>
            <ac:picMk id="4" creationId="{41AA2616-6238-4B8A-23E6-4929FBD54E14}"/>
          </ac:picMkLst>
        </pc:picChg>
      </pc:sldChg>
      <pc:sldChg chg="addSp modSp mod">
        <pc:chgData name="Phil Denton" userId="4e0c73f6-b339-40c9-a8fe-d563d2eb77b7" providerId="ADAL" clId="{D600DDF0-916F-46F3-BEE7-B8B66BF7C75E}" dt="2024-10-14T13:52:31.567" v="705" actId="1076"/>
        <pc:sldMkLst>
          <pc:docMk/>
          <pc:sldMk cId="0" sldId="259"/>
        </pc:sldMkLst>
        <pc:spChg chg="mod">
          <ac:chgData name="Phil Denton" userId="4e0c73f6-b339-40c9-a8fe-d563d2eb77b7" providerId="ADAL" clId="{D600DDF0-916F-46F3-BEE7-B8B66BF7C75E}" dt="2024-10-14T13:39:41.433" v="679" actId="12"/>
          <ac:spMkLst>
            <pc:docMk/>
            <pc:sldMk cId="0" sldId="259"/>
            <ac:spMk id="3" creationId="{FEB9D591-7A0F-D889-F583-62A9D6D4C250}"/>
          </ac:spMkLst>
        </pc:spChg>
        <pc:spChg chg="mod">
          <ac:chgData name="Phil Denton" userId="4e0c73f6-b339-40c9-a8fe-d563d2eb77b7" providerId="ADAL" clId="{D600DDF0-916F-46F3-BEE7-B8B66BF7C75E}" dt="2024-10-14T13:35:32.235" v="553" actId="2711"/>
          <ac:spMkLst>
            <pc:docMk/>
            <pc:sldMk cId="0" sldId="259"/>
            <ac:spMk id="239" creationId="{00000000-0000-0000-0000-000000000000}"/>
          </ac:spMkLst>
        </pc:spChg>
        <pc:picChg chg="add mod">
          <ac:chgData name="Phil Denton" userId="4e0c73f6-b339-40c9-a8fe-d563d2eb77b7" providerId="ADAL" clId="{D600DDF0-916F-46F3-BEE7-B8B66BF7C75E}" dt="2024-10-14T13:52:31.567" v="705" actId="1076"/>
          <ac:picMkLst>
            <pc:docMk/>
            <pc:sldMk cId="0" sldId="259"/>
            <ac:picMk id="4" creationId="{805D22EF-DCBE-AF7B-EA6F-73397CE5A09D}"/>
          </ac:picMkLst>
        </pc:picChg>
      </pc:sldChg>
      <pc:sldChg chg="addSp modSp mod">
        <pc:chgData name="Phil Denton" userId="4e0c73f6-b339-40c9-a8fe-d563d2eb77b7" providerId="ADAL" clId="{D600DDF0-916F-46F3-BEE7-B8B66BF7C75E}" dt="2024-10-14T13:52:11.440" v="697" actId="962"/>
        <pc:sldMkLst>
          <pc:docMk/>
          <pc:sldMk cId="0" sldId="262"/>
        </pc:sldMkLst>
        <pc:spChg chg="mod">
          <ac:chgData name="Phil Denton" userId="4e0c73f6-b339-40c9-a8fe-d563d2eb77b7" providerId="ADAL" clId="{D600DDF0-916F-46F3-BEE7-B8B66BF7C75E}" dt="2024-10-14T13:39:52.337" v="680" actId="12"/>
          <ac:spMkLst>
            <pc:docMk/>
            <pc:sldMk cId="0" sldId="262"/>
            <ac:spMk id="3" creationId="{D9653F57-27E3-4FCF-3037-76AB80317141}"/>
          </ac:spMkLst>
        </pc:spChg>
        <pc:spChg chg="mod">
          <ac:chgData name="Phil Denton" userId="4e0c73f6-b339-40c9-a8fe-d563d2eb77b7" providerId="ADAL" clId="{D600DDF0-916F-46F3-BEE7-B8B66BF7C75E}" dt="2024-10-14T13:26:39.565" v="198" actId="20577"/>
          <ac:spMkLst>
            <pc:docMk/>
            <pc:sldMk cId="0" sldId="262"/>
            <ac:spMk id="268" creationId="{00000000-0000-0000-0000-000000000000}"/>
          </ac:spMkLst>
        </pc:spChg>
        <pc:picChg chg="add mod">
          <ac:chgData name="Phil Denton" userId="4e0c73f6-b339-40c9-a8fe-d563d2eb77b7" providerId="ADAL" clId="{D600DDF0-916F-46F3-BEE7-B8B66BF7C75E}" dt="2024-10-14T13:52:11.440" v="697" actId="962"/>
          <ac:picMkLst>
            <pc:docMk/>
            <pc:sldMk cId="0" sldId="262"/>
            <ac:picMk id="4" creationId="{13D90FEC-74E8-A59D-A195-07088913ED17}"/>
          </ac:picMkLst>
        </pc:picChg>
      </pc:sldChg>
      <pc:sldChg chg="addSp modSp mod">
        <pc:chgData name="Phil Denton" userId="4e0c73f6-b339-40c9-a8fe-d563d2eb77b7" providerId="ADAL" clId="{D600DDF0-916F-46F3-BEE7-B8B66BF7C75E}" dt="2024-10-14T13:52:54.252" v="711" actId="1076"/>
        <pc:sldMkLst>
          <pc:docMk/>
          <pc:sldMk cId="0" sldId="263"/>
        </pc:sldMkLst>
        <pc:spChg chg="mod">
          <ac:chgData name="Phil Denton" userId="4e0c73f6-b339-40c9-a8fe-d563d2eb77b7" providerId="ADAL" clId="{D600DDF0-916F-46F3-BEE7-B8B66BF7C75E}" dt="2024-10-14T13:52:41.496" v="706" actId="207"/>
          <ac:spMkLst>
            <pc:docMk/>
            <pc:sldMk cId="0" sldId="263"/>
            <ac:spMk id="4" creationId="{D83729FE-20BD-0A59-2E24-D9FE6DDEF6D1}"/>
          </ac:spMkLst>
        </pc:spChg>
        <pc:picChg chg="add mod">
          <ac:chgData name="Phil Denton" userId="4e0c73f6-b339-40c9-a8fe-d563d2eb77b7" providerId="ADAL" clId="{D600DDF0-916F-46F3-BEE7-B8B66BF7C75E}" dt="2024-10-14T13:52:54.252" v="711" actId="1076"/>
          <ac:picMkLst>
            <pc:docMk/>
            <pc:sldMk cId="0" sldId="263"/>
            <ac:picMk id="3" creationId="{1CFFC792-6762-8064-5031-8CEEF19C5994}"/>
          </ac:picMkLst>
        </pc:picChg>
      </pc:sldChg>
      <pc:sldChg chg="addSp modSp mod">
        <pc:chgData name="Phil Denton" userId="4e0c73f6-b339-40c9-a8fe-d563d2eb77b7" providerId="ADAL" clId="{D600DDF0-916F-46F3-BEE7-B8B66BF7C75E}" dt="2024-10-14T13:54:29.395" v="729" actId="1076"/>
        <pc:sldMkLst>
          <pc:docMk/>
          <pc:sldMk cId="0" sldId="268"/>
        </pc:sldMkLst>
        <pc:spChg chg="mod">
          <ac:chgData name="Phil Denton" userId="4e0c73f6-b339-40c9-a8fe-d563d2eb77b7" providerId="ADAL" clId="{D600DDF0-916F-46F3-BEE7-B8B66BF7C75E}" dt="2024-10-14T13:54:24.219" v="728" actId="14100"/>
          <ac:spMkLst>
            <pc:docMk/>
            <pc:sldMk cId="0" sldId="268"/>
            <ac:spMk id="2" creationId="{12CE268A-D61F-B72A-DC54-8F61E3782DBC}"/>
          </ac:spMkLst>
        </pc:spChg>
        <pc:picChg chg="add mod">
          <ac:chgData name="Phil Denton" userId="4e0c73f6-b339-40c9-a8fe-d563d2eb77b7" providerId="ADAL" clId="{D600DDF0-916F-46F3-BEE7-B8B66BF7C75E}" dt="2024-10-14T13:54:29.395" v="729" actId="1076"/>
          <ac:picMkLst>
            <pc:docMk/>
            <pc:sldMk cId="0" sldId="268"/>
            <ac:picMk id="4" creationId="{FB72DBCC-C840-EC79-3713-183DF5E20E03}"/>
          </ac:picMkLst>
        </pc:picChg>
      </pc:sldChg>
      <pc:sldChg chg="addSp modSp mod">
        <pc:chgData name="Phil Denton" userId="4e0c73f6-b339-40c9-a8fe-d563d2eb77b7" providerId="ADAL" clId="{D600DDF0-916F-46F3-BEE7-B8B66BF7C75E}" dt="2024-10-14T13:53:19.006" v="717" actId="1076"/>
        <pc:sldMkLst>
          <pc:docMk/>
          <pc:sldMk cId="3545458923" sldId="271"/>
        </pc:sldMkLst>
        <pc:spChg chg="mod">
          <ac:chgData name="Phil Denton" userId="4e0c73f6-b339-40c9-a8fe-d563d2eb77b7" providerId="ADAL" clId="{D600DDF0-916F-46F3-BEE7-B8B66BF7C75E}" dt="2024-10-14T13:52:58.585" v="712" actId="207"/>
          <ac:spMkLst>
            <pc:docMk/>
            <pc:sldMk cId="3545458923" sldId="271"/>
            <ac:spMk id="3" creationId="{3E12D54C-E7DF-CA2D-2CED-88B40EC019DF}"/>
          </ac:spMkLst>
        </pc:spChg>
        <pc:picChg chg="add mod">
          <ac:chgData name="Phil Denton" userId="4e0c73f6-b339-40c9-a8fe-d563d2eb77b7" providerId="ADAL" clId="{D600DDF0-916F-46F3-BEE7-B8B66BF7C75E}" dt="2024-10-14T13:53:19.006" v="717" actId="1076"/>
          <ac:picMkLst>
            <pc:docMk/>
            <pc:sldMk cId="3545458923" sldId="271"/>
            <ac:picMk id="4" creationId="{24612233-D764-B7AE-9669-00127E3B5DD4}"/>
          </ac:picMkLst>
        </pc:picChg>
      </pc:sldChg>
      <pc:sldChg chg="addSp modSp mod">
        <pc:chgData name="Phil Denton" userId="4e0c73f6-b339-40c9-a8fe-d563d2eb77b7" providerId="ADAL" clId="{D600DDF0-916F-46F3-BEE7-B8B66BF7C75E}" dt="2024-10-14T13:54:49.575" v="735" actId="1076"/>
        <pc:sldMkLst>
          <pc:docMk/>
          <pc:sldMk cId="1599173405" sldId="272"/>
        </pc:sldMkLst>
        <pc:spChg chg="mod">
          <ac:chgData name="Phil Denton" userId="4e0c73f6-b339-40c9-a8fe-d563d2eb77b7" providerId="ADAL" clId="{D600DDF0-916F-46F3-BEE7-B8B66BF7C75E}" dt="2024-10-14T13:38:59.676" v="666" actId="20577"/>
          <ac:spMkLst>
            <pc:docMk/>
            <pc:sldMk cId="1599173405" sldId="272"/>
            <ac:spMk id="2" creationId="{DAE1C936-49F1-C4ED-CCDB-E5E895EB14FC}"/>
          </ac:spMkLst>
        </pc:spChg>
        <pc:picChg chg="add mod">
          <ac:chgData name="Phil Denton" userId="4e0c73f6-b339-40c9-a8fe-d563d2eb77b7" providerId="ADAL" clId="{D600DDF0-916F-46F3-BEE7-B8B66BF7C75E}" dt="2024-10-14T13:54:49.575" v="735" actId="1076"/>
          <ac:picMkLst>
            <pc:docMk/>
            <pc:sldMk cId="1599173405" sldId="272"/>
            <ac:picMk id="4" creationId="{A2CB9FB1-0ED8-41A3-C0FA-04545E6B7209}"/>
          </ac:picMkLst>
        </pc:picChg>
      </pc:sldChg>
      <pc:sldChg chg="addSp modSp mod">
        <pc:chgData name="Phil Denton" userId="4e0c73f6-b339-40c9-a8fe-d563d2eb77b7" providerId="ADAL" clId="{D600DDF0-916F-46F3-BEE7-B8B66BF7C75E}" dt="2024-10-14T13:55:12.068" v="740" actId="1076"/>
        <pc:sldMkLst>
          <pc:docMk/>
          <pc:sldMk cId="3732676627" sldId="273"/>
        </pc:sldMkLst>
        <pc:spChg chg="mod">
          <ac:chgData name="Phil Denton" userId="4e0c73f6-b339-40c9-a8fe-d563d2eb77b7" providerId="ADAL" clId="{D600DDF0-916F-46F3-BEE7-B8B66BF7C75E}" dt="2024-10-14T13:39:13.905" v="676" actId="14100"/>
          <ac:spMkLst>
            <pc:docMk/>
            <pc:sldMk cId="3732676627" sldId="273"/>
            <ac:spMk id="3" creationId="{D9653F57-27E3-4FCF-3037-76AB80317141}"/>
          </ac:spMkLst>
        </pc:spChg>
        <pc:spChg chg="mod">
          <ac:chgData name="Phil Denton" userId="4e0c73f6-b339-40c9-a8fe-d563d2eb77b7" providerId="ADAL" clId="{D600DDF0-916F-46F3-BEE7-B8B66BF7C75E}" dt="2024-10-14T13:33:09.605" v="488" actId="20577"/>
          <ac:spMkLst>
            <pc:docMk/>
            <pc:sldMk cId="3732676627" sldId="273"/>
            <ac:spMk id="268" creationId="{00000000-0000-0000-0000-000000000000}"/>
          </ac:spMkLst>
        </pc:spChg>
        <pc:picChg chg="add mod">
          <ac:chgData name="Phil Denton" userId="4e0c73f6-b339-40c9-a8fe-d563d2eb77b7" providerId="ADAL" clId="{D600DDF0-916F-46F3-BEE7-B8B66BF7C75E}" dt="2024-10-14T13:55:12.068" v="740" actId="1076"/>
          <ac:picMkLst>
            <pc:docMk/>
            <pc:sldMk cId="3732676627" sldId="273"/>
            <ac:picMk id="4" creationId="{72673098-E48A-3140-774D-CE3985F879D7}"/>
          </ac:picMkLst>
        </pc:picChg>
      </pc:sldChg>
      <pc:sldChg chg="addSp delSp modSp mod">
        <pc:chgData name="Phil Denton" userId="4e0c73f6-b339-40c9-a8fe-d563d2eb77b7" providerId="ADAL" clId="{D600DDF0-916F-46F3-BEE7-B8B66BF7C75E}" dt="2024-10-14T13:55:51.163" v="749" actId="1076"/>
        <pc:sldMkLst>
          <pc:docMk/>
          <pc:sldMk cId="1067228384" sldId="285"/>
        </pc:sldMkLst>
        <pc:spChg chg="mod">
          <ac:chgData name="Phil Denton" userId="4e0c73f6-b339-40c9-a8fe-d563d2eb77b7" providerId="ADAL" clId="{D600DDF0-916F-46F3-BEE7-B8B66BF7C75E}" dt="2024-10-14T13:55:39.477" v="746" actId="14100"/>
          <ac:spMkLst>
            <pc:docMk/>
            <pc:sldMk cId="1067228384" sldId="285"/>
            <ac:spMk id="2" creationId="{174CFC2D-E281-3ACF-047F-60D720FEEA06}"/>
          </ac:spMkLst>
        </pc:spChg>
        <pc:picChg chg="add mod">
          <ac:chgData name="Phil Denton" userId="4e0c73f6-b339-40c9-a8fe-d563d2eb77b7" providerId="ADAL" clId="{D600DDF0-916F-46F3-BEE7-B8B66BF7C75E}" dt="2024-10-14T13:55:51.163" v="749" actId="1076"/>
          <ac:picMkLst>
            <pc:docMk/>
            <pc:sldMk cId="1067228384" sldId="285"/>
            <ac:picMk id="4" creationId="{A0BBCDDD-A869-19DD-C219-3D52F19B9501}"/>
          </ac:picMkLst>
        </pc:picChg>
        <pc:picChg chg="del">
          <ac:chgData name="Phil Denton" userId="4e0c73f6-b339-40c9-a8fe-d563d2eb77b7" providerId="ADAL" clId="{D600DDF0-916F-46F3-BEE7-B8B66BF7C75E}" dt="2024-10-14T13:55:19.687" v="741" actId="478"/>
          <ac:picMkLst>
            <pc:docMk/>
            <pc:sldMk cId="1067228384" sldId="285"/>
            <ac:picMk id="21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6f21a801bf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2" name="Google Shape;192;g26f21a801bf_0_3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GB" dirty="0"/>
              <a:t>The key to any successful educators’ day is positive relationships between students, colleagues and parents. A positive relationship can do a lot of the heavy lifting. It is arguable even more important than your style of teaching or the classroom environment. The way you make students feel is what they’ll remember. Here are some quick tips to support you in creating the best possible professional relationships.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6f21a801bf_0_44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first step you can take to being a good place to develop positive relationships is to understand what the school is all about. You can do this by having a look on the website, getting to know their policies and procedures. Try to pick up on any recent successes they have had or special activities that they do. This will help you start conversations with colleagues and students. It’ll also give parents confidence that you understand the routines of the school should you need to speak with them.</a:t>
            </a:r>
            <a:endParaRPr dirty="0"/>
          </a:p>
        </p:txBody>
      </p:sp>
      <p:sp>
        <p:nvSpPr>
          <p:cNvPr id="205" name="Google Shape;205;g26f21a801bf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6f21a801bf_0_59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You can always start a positive relationship by leading through example. Be on time, dress in an appropriate way and in line with the dress code. Make sure you have all the equipment you need for the day. Information from the school will usually be communicated via the </a:t>
            </a:r>
            <a:r>
              <a:rPr lang="en-GB" dirty="0" err="1"/>
              <a:t>Opogo</a:t>
            </a:r>
            <a:r>
              <a:rPr lang="en-GB" dirty="0"/>
              <a:t> app. If you have read up on policies and procedures you’ll have an idea of routine but also don’t be afraid to ask colleagues questions. It shows that you care and are looking to do the best possible job. These are simple steps but they’ll really help you make a good first impression to everyone you come into contact with.</a:t>
            </a:r>
            <a:endParaRPr dirty="0"/>
          </a:p>
        </p:txBody>
      </p:sp>
      <p:sp>
        <p:nvSpPr>
          <p:cNvPr id="219" name="Google Shape;219;g26f21a801bf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6f21a801bf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If it’s your first day, don’t undervalue the role of the school administrators, the staff around the school who support the teaching and the educators themselves. You may need a janitor to help in your classroom or possibly someone in the kitchen to help you! Make sure you are smiling and making good connections everywhere you go. Speak to members of the faculty about the topics you’ll be teaching, ask what the students prior knowledge might be and for any further information about the class you’ll be teaching. If you are given a school email, check it regularly and respond in a polite and courteous way. Of course, learning names and saying good morning are so powerful. Try to learn one thing about all of your colleagues that you can ask them about when you speak with them. This approach also works with students really well!</a:t>
            </a:r>
            <a:endParaRPr dirty="0"/>
          </a:p>
        </p:txBody>
      </p:sp>
      <p:sp>
        <p:nvSpPr>
          <p:cNvPr id="266" name="Google Shape;266;g26f21a801bf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6f21a801bf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Be kind and respectful at all times. Remember, you may come across someone who is tired, grumpy and a bit short with you. Be patient and remember that we never know what has happened in someone else’s day so you can always just smile and be positive. This applies to everyone you meet. Treat everyone equally well and remember that people will gravitate toward someone who they feel will make them feel that bit better. When speaking with the principal or school administrators, it can be considered polite to ask them how they like to be addressed. Some will have no issue with being called by their first name, however others may wish to have a title such as Mr/Mrs, Principal or another title. Whatever they request, be polite and abide by this. Only act in a way that is respectful and courteous, tension or conflict at work is exhausting and never usually leads to a positive resolution. </a:t>
            </a:r>
            <a:endParaRPr dirty="0"/>
          </a:p>
        </p:txBody>
      </p:sp>
      <p:sp>
        <p:nvSpPr>
          <p:cNvPr id="237" name="Google Shape;237;g26f21a801bf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6f21a801bf_0_64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You always have an idea of how you’re day will but nothing ever goes perfectly to plan. So be ready for this and go with the flow a little! If you’re asked to change your plans then build that positive relationship by offering to give it your best shot. Try to be as flexible as possible. Remember, you may need someone’s support at another time so you’re putting credit in the bank by offering to be supportive in whatever way possible. If you see a colleague that might need a helping hand, offer to give them it! They’ll tell others about their experiences with you. The same goes for students. Don’t expect your lessons to go perfectly to plan. There will always be things that happen that you don’t expect. Go easy on yourself, be as well prepared as possible and learn from every experience. </a:t>
            </a:r>
          </a:p>
        </p:txBody>
      </p:sp>
      <p:sp>
        <p:nvSpPr>
          <p:cNvPr id="275" name="Google Shape;275;g26f21a801bf_0_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Ask people who may you teach what they feel you could improve upon. A good way to start is by saying, ‘I wonder if you could help me…’ it’s very difficult to say no to that! It will improve what you do and also make them feel like you value their support. You can do the same with students, perhaps ask a couple of students during the lesson if they are understanding what you are teaching and at the end ask what </a:t>
            </a:r>
            <a:r>
              <a:rPr lang="en-GB" dirty="0" err="1"/>
              <a:t>thye’d</a:t>
            </a:r>
            <a:r>
              <a:rPr lang="en-GB" dirty="0"/>
              <a:t> like to know more about next time. Keep asking, keep listening and keep learning. </a:t>
            </a:r>
          </a:p>
        </p:txBody>
      </p:sp>
    </p:spTree>
    <p:extLst>
      <p:ext uri="{BB962C8B-B14F-4D97-AF65-F5344CB8AC3E}">
        <p14:creationId xmlns:p14="http://schemas.microsoft.com/office/powerpoint/2010/main" val="888798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26f21a801bf_0_88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We’ve said this throughout but a school is a team. Be a team player. Two ears for listening and one mouth for talking! Listen more than you talk to colleagues. Offer to help, don’t speak negatively about others and only raise concerns when you feel that they are negatively impacting on other colleagues or students. Be kind at all times. </a:t>
            </a:r>
            <a:endParaRPr dirty="0"/>
          </a:p>
        </p:txBody>
      </p:sp>
      <p:sp>
        <p:nvSpPr>
          <p:cNvPr id="337" name="Google Shape;337;g26f21a801bf_0_8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6f21a801bf_0_59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By taking this course now, you’ve made a big step in your journey toward self-improvement. Always look to better yourself in whatever way you can. There will opportunities to get involved in extra-curricular programmes, if you can, take these chances. You will get to know the students better and show a willingness to be a part of the wider school team. </a:t>
            </a:r>
            <a:endParaRPr dirty="0"/>
          </a:p>
        </p:txBody>
      </p:sp>
      <p:sp>
        <p:nvSpPr>
          <p:cNvPr id="219" name="Google Shape;219;g26f21a801bf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405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6f21a801bf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If you take all of these steps, you will be building a rapport with you students. A rapport, a relationship will make your day so much more enjoyable and really support the students</a:t>
            </a:r>
            <a:r>
              <a:rPr lang="en-GB"/>
              <a:t>’ learning. </a:t>
            </a:r>
            <a:endParaRPr dirty="0"/>
          </a:p>
        </p:txBody>
      </p:sp>
      <p:sp>
        <p:nvSpPr>
          <p:cNvPr id="266" name="Google Shape;266;g26f21a801bf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024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6f21a801bf_0_44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g26f21a801bf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443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mp; Subtitle">
  <p:cSld name="Title &amp; Subtitle">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FF9421"/>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ED499D"/>
              </a:buClr>
              <a:buSzPts val="1200"/>
              <a:buFont typeface="Helvetica Neue Light"/>
              <a:buNone/>
            </a:pPr>
            <a:endParaRPr sz="12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p:cSld name="TITLE_AND_BODY_1">
    <p:spTree>
      <p:nvGrpSpPr>
        <p:cNvPr id="1" name="Shape 52"/>
        <p:cNvGrpSpPr/>
        <p:nvPr/>
      </p:nvGrpSpPr>
      <p:grpSpPr>
        <a:xfrm>
          <a:off x="0" y="0"/>
          <a:ext cx="0" cy="0"/>
          <a:chOff x="0" y="0"/>
          <a:chExt cx="0" cy="0"/>
        </a:xfrm>
      </p:grpSpPr>
      <p:sp>
        <p:nvSpPr>
          <p:cNvPr id="53" name="Google Shape;53;p14"/>
          <p:cNvSpPr/>
          <p:nvPr/>
        </p:nvSpPr>
        <p:spPr>
          <a:xfrm>
            <a:off x="8146415" y="-255108"/>
            <a:ext cx="393000" cy="393000"/>
          </a:xfrm>
          <a:prstGeom prst="ellipse">
            <a:avLst/>
          </a:prstGeom>
          <a:solidFill>
            <a:srgbClr val="20C4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54" name="Google Shape;54;p14"/>
          <p:cNvSpPr/>
          <p:nvPr/>
        </p:nvSpPr>
        <p:spPr>
          <a:xfrm>
            <a:off x="-158115" y="4949711"/>
            <a:ext cx="321300" cy="321300"/>
          </a:xfrm>
          <a:prstGeom prst="ellipse">
            <a:avLst/>
          </a:prstGeom>
          <a:solidFill>
            <a:srgbClr val="FF942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55" name="Google Shape;55;p14"/>
          <p:cNvSpPr/>
          <p:nvPr/>
        </p:nvSpPr>
        <p:spPr>
          <a:xfrm>
            <a:off x="8587071" y="57227"/>
            <a:ext cx="80700" cy="80700"/>
          </a:xfrm>
          <a:prstGeom prst="ellipse">
            <a:avLst/>
          </a:prstGeom>
          <a:solidFill>
            <a:srgbClr val="06A28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56" name="Google Shape;56;p14"/>
          <p:cNvSpPr/>
          <p:nvPr/>
        </p:nvSpPr>
        <p:spPr>
          <a:xfrm>
            <a:off x="34885" y="4331559"/>
            <a:ext cx="128400" cy="128400"/>
          </a:xfrm>
          <a:prstGeom prst="ellipse">
            <a:avLst/>
          </a:prstGeom>
          <a:solidFill>
            <a:srgbClr val="20C4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57" name="Google Shape;57;p14"/>
          <p:cNvSpPr/>
          <p:nvPr/>
        </p:nvSpPr>
        <p:spPr>
          <a:xfrm>
            <a:off x="201409" y="4836338"/>
            <a:ext cx="2615400" cy="2403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rgbClr val="A7A7A7"/>
              </a:buClr>
              <a:buSzPts val="500"/>
              <a:buFont typeface="Helvetica Neue"/>
              <a:buNone/>
            </a:pPr>
            <a:r>
              <a:rPr lang="en" sz="500" b="1">
                <a:solidFill>
                  <a:srgbClr val="A7A7A7"/>
                </a:solidFill>
                <a:latin typeface="Open Sans"/>
                <a:ea typeface="Open Sans"/>
                <a:cs typeface="Open Sans"/>
                <a:sym typeface="Open Sans"/>
              </a:rPr>
              <a:t>THE ELS CENTER OF EXCELLENCE®:</a:t>
            </a:r>
            <a:r>
              <a:rPr lang="en" sz="500" b="1" i="0" u="none" strike="noStrike" cap="none">
                <a:solidFill>
                  <a:srgbClr val="A7A7A7"/>
                </a:solidFill>
                <a:latin typeface="Open Sans"/>
                <a:ea typeface="Open Sans"/>
                <a:cs typeface="Open Sans"/>
                <a:sym typeface="Open Sans"/>
              </a:rPr>
              <a:t> TALENT SOLUTION / 2023</a:t>
            </a:r>
            <a:endParaRPr sz="1200" i="0" u="none" strike="noStrike" cap="none">
              <a:solidFill>
                <a:srgbClr val="000000"/>
              </a:solidFill>
              <a:latin typeface="Open Sans"/>
              <a:ea typeface="Open Sans"/>
              <a:cs typeface="Open Sans"/>
              <a:sym typeface="Open Sans"/>
            </a:endParaRPr>
          </a:p>
        </p:txBody>
      </p:sp>
      <p:pic>
        <p:nvPicPr>
          <p:cNvPr id="58" name="Google Shape;58;p14" descr="Picture 11"/>
          <p:cNvPicPr preferRelativeResize="0"/>
          <p:nvPr/>
        </p:nvPicPr>
        <p:blipFill rotWithShape="1">
          <a:blip r:embed="rId2">
            <a:alphaModFix/>
          </a:blip>
          <a:srcRect/>
          <a:stretch/>
        </p:blipFill>
        <p:spPr>
          <a:xfrm>
            <a:off x="225766" y="216148"/>
            <a:ext cx="626060" cy="208687"/>
          </a:xfrm>
          <a:prstGeom prst="rect">
            <a:avLst/>
          </a:prstGeom>
          <a:noFill/>
          <a:ln>
            <a:noFill/>
          </a:ln>
        </p:spPr>
      </p:pic>
      <p:sp>
        <p:nvSpPr>
          <p:cNvPr id="59" name="Google Shape;59;p14"/>
          <p:cNvSpPr txBox="1"/>
          <p:nvPr/>
        </p:nvSpPr>
        <p:spPr>
          <a:xfrm>
            <a:off x="213047" y="410070"/>
            <a:ext cx="1105200" cy="131100"/>
          </a:xfrm>
          <a:prstGeom prst="rect">
            <a:avLst/>
          </a:prstGeom>
          <a:noFill/>
          <a:ln>
            <a:noFill/>
          </a:ln>
        </p:spPr>
        <p:txBody>
          <a:bodyPr spcFirstLastPara="1" wrap="square" lIns="26775" tIns="26775" rIns="26775" bIns="26775" anchor="ctr" anchorCtr="0">
            <a:spAutoFit/>
          </a:bodyPr>
          <a:lstStyle/>
          <a:p>
            <a:pPr marL="0" marR="0" lvl="0" indent="0" algn="ctr" rtl="0">
              <a:lnSpc>
                <a:spcPct val="100000"/>
              </a:lnSpc>
              <a:spcBef>
                <a:spcPts val="0"/>
              </a:spcBef>
              <a:spcAft>
                <a:spcPts val="0"/>
              </a:spcAft>
              <a:buClr>
                <a:srgbClr val="535353"/>
              </a:buClr>
              <a:buSzPts val="500"/>
              <a:buFont typeface="Arial"/>
              <a:buNone/>
            </a:pPr>
            <a:r>
              <a:rPr lang="en" sz="500" b="1" i="0" u="none" strike="noStrike" cap="none">
                <a:solidFill>
                  <a:srgbClr val="535353"/>
                </a:solidFill>
                <a:latin typeface="Arial"/>
                <a:ea typeface="Arial"/>
                <a:cs typeface="Arial"/>
                <a:sym typeface="Arial"/>
              </a:rPr>
              <a:t>Supporting. Education. Together.</a:t>
            </a:r>
            <a:endParaRPr sz="50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64410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6"/>
        <p:cNvGrpSpPr/>
        <p:nvPr/>
      </p:nvGrpSpPr>
      <p:grpSpPr>
        <a:xfrm>
          <a:off x="0" y="0"/>
          <a:ext cx="0" cy="0"/>
          <a:chOff x="0" y="0"/>
          <a:chExt cx="0" cy="0"/>
        </a:xfrm>
      </p:grpSpPr>
      <p:sp>
        <p:nvSpPr>
          <p:cNvPr id="67" name="Google Shape;67;p1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Play"/>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9" name="Google Shape;69;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Play"/>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757575"/>
              </a:buClr>
              <a:buSzPts val="1800"/>
              <a:buNone/>
              <a:defRPr sz="1800">
                <a:solidFill>
                  <a:srgbClr val="757575"/>
                </a:solidFill>
              </a:defRPr>
            </a:lvl1pPr>
            <a:lvl2pPr marL="914400" lvl="1" indent="-228600" algn="l" rtl="0">
              <a:lnSpc>
                <a:spcPct val="90000"/>
              </a:lnSpc>
              <a:spcBef>
                <a:spcPts val="400"/>
              </a:spcBef>
              <a:spcAft>
                <a:spcPts val="0"/>
              </a:spcAft>
              <a:buClr>
                <a:srgbClr val="757575"/>
              </a:buClr>
              <a:buSzPts val="1500"/>
              <a:buNone/>
              <a:defRPr sz="1500">
                <a:solidFill>
                  <a:srgbClr val="757575"/>
                </a:solidFill>
              </a:defRPr>
            </a:lvl2pPr>
            <a:lvl3pPr marL="1371600" lvl="2" indent="-228600" algn="l" rtl="0">
              <a:lnSpc>
                <a:spcPct val="90000"/>
              </a:lnSpc>
              <a:spcBef>
                <a:spcPts val="400"/>
              </a:spcBef>
              <a:spcAft>
                <a:spcPts val="0"/>
              </a:spcAft>
              <a:buClr>
                <a:srgbClr val="757575"/>
              </a:buClr>
              <a:buSzPts val="1400"/>
              <a:buNone/>
              <a:defRPr sz="1400">
                <a:solidFill>
                  <a:srgbClr val="757575"/>
                </a:solidFill>
              </a:defRPr>
            </a:lvl3pPr>
            <a:lvl4pPr marL="1828800" lvl="3" indent="-228600" algn="l" rtl="0">
              <a:lnSpc>
                <a:spcPct val="90000"/>
              </a:lnSpc>
              <a:spcBef>
                <a:spcPts val="400"/>
              </a:spcBef>
              <a:spcAft>
                <a:spcPts val="0"/>
              </a:spcAft>
              <a:buClr>
                <a:srgbClr val="757575"/>
              </a:buClr>
              <a:buSzPts val="1200"/>
              <a:buNone/>
              <a:defRPr sz="1200">
                <a:solidFill>
                  <a:srgbClr val="757575"/>
                </a:solidFill>
              </a:defRPr>
            </a:lvl4pPr>
            <a:lvl5pPr marL="2286000" lvl="4" indent="-228600" algn="l" rtl="0">
              <a:lnSpc>
                <a:spcPct val="90000"/>
              </a:lnSpc>
              <a:spcBef>
                <a:spcPts val="400"/>
              </a:spcBef>
              <a:spcAft>
                <a:spcPts val="0"/>
              </a:spcAft>
              <a:buClr>
                <a:srgbClr val="757575"/>
              </a:buClr>
              <a:buSzPts val="1200"/>
              <a:buNone/>
              <a:defRPr sz="1200">
                <a:solidFill>
                  <a:srgbClr val="757575"/>
                </a:solidFill>
              </a:defRPr>
            </a:lvl5pPr>
            <a:lvl6pPr marL="2743200" lvl="5" indent="-228600" algn="l" rtl="0">
              <a:lnSpc>
                <a:spcPct val="90000"/>
              </a:lnSpc>
              <a:spcBef>
                <a:spcPts val="400"/>
              </a:spcBef>
              <a:spcAft>
                <a:spcPts val="0"/>
              </a:spcAft>
              <a:buClr>
                <a:srgbClr val="757575"/>
              </a:buClr>
              <a:buSzPts val="1200"/>
              <a:buNone/>
              <a:defRPr sz="1200">
                <a:solidFill>
                  <a:srgbClr val="757575"/>
                </a:solidFill>
              </a:defRPr>
            </a:lvl6pPr>
            <a:lvl7pPr marL="3200400" lvl="6" indent="-228600" algn="l" rtl="0">
              <a:lnSpc>
                <a:spcPct val="90000"/>
              </a:lnSpc>
              <a:spcBef>
                <a:spcPts val="400"/>
              </a:spcBef>
              <a:spcAft>
                <a:spcPts val="0"/>
              </a:spcAft>
              <a:buClr>
                <a:srgbClr val="757575"/>
              </a:buClr>
              <a:buSzPts val="1200"/>
              <a:buNone/>
              <a:defRPr sz="1200">
                <a:solidFill>
                  <a:srgbClr val="757575"/>
                </a:solidFill>
              </a:defRPr>
            </a:lvl7pPr>
            <a:lvl8pPr marL="3657600" lvl="7" indent="-228600" algn="l" rtl="0">
              <a:lnSpc>
                <a:spcPct val="90000"/>
              </a:lnSpc>
              <a:spcBef>
                <a:spcPts val="400"/>
              </a:spcBef>
              <a:spcAft>
                <a:spcPts val="0"/>
              </a:spcAft>
              <a:buClr>
                <a:srgbClr val="757575"/>
              </a:buClr>
              <a:buSzPts val="1200"/>
              <a:buNone/>
              <a:defRPr sz="1200">
                <a:solidFill>
                  <a:srgbClr val="757575"/>
                </a:solidFill>
              </a:defRPr>
            </a:lvl8pPr>
            <a:lvl9pPr marL="4114800" lvl="8" indent="-228600" algn="l" rtl="0">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81" name="Google Shape;81;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2" name="Google Shape;82;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3" name="Google Shape;83;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6" name="Google Shape;86;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3" name="Google Shape;93;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4" name="Google Shape;94;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5" name="Google Shape;95;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6" name="Google Shape;96;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7" name="Google Shape;97;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9" name="Google Shape;99;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Pla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12" name="Google Shape;112;p2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3" name="Google Shape;113;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4" name="Google Shape;114;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5" name="Google Shape;115;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Pla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8" name="Google Shape;118;p24"/>
          <p:cNvSpPr>
            <a:spLocks noGrp="1"/>
          </p:cNvSpPr>
          <p:nvPr>
            <p:ph type="pic" idx="2"/>
          </p:nvPr>
        </p:nvSpPr>
        <p:spPr>
          <a:xfrm>
            <a:off x="3887391" y="740569"/>
            <a:ext cx="4629300" cy="3655200"/>
          </a:xfrm>
          <a:prstGeom prst="rect">
            <a:avLst/>
          </a:prstGeom>
          <a:noFill/>
          <a:ln>
            <a:noFill/>
          </a:ln>
        </p:spPr>
      </p:sp>
      <p:sp>
        <p:nvSpPr>
          <p:cNvPr id="119" name="Google Shape;119;p2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0" name="Google Shape;120;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1" name="Google Shape;121;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2" name="Google Shape;122;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1" name="Google Shape;131;p26"/>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2" name="Google Shape;132;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3" name="Google Shape;133;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4" name="Google Shape;134;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8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2" name="Google Shape;62;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3" name="Google Shape;63;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4" name="Google Shape;64;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5" name="Google Shape;65;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193"/>
        <p:cNvGrpSpPr/>
        <p:nvPr/>
      </p:nvGrpSpPr>
      <p:grpSpPr>
        <a:xfrm>
          <a:off x="0" y="0"/>
          <a:ext cx="0" cy="0"/>
          <a:chOff x="0" y="0"/>
          <a:chExt cx="0" cy="0"/>
        </a:xfrm>
      </p:grpSpPr>
      <p:pic>
        <p:nvPicPr>
          <p:cNvPr id="194" name="Google Shape;194;p41" descr="Opogo_O_white_v1.ai"/>
          <p:cNvPicPr preferRelativeResize="0"/>
          <p:nvPr/>
        </p:nvPicPr>
        <p:blipFill rotWithShape="1">
          <a:blip r:embed="rId4">
            <a:alphaModFix/>
          </a:blip>
          <a:srcRect/>
          <a:stretch/>
        </p:blipFill>
        <p:spPr>
          <a:xfrm>
            <a:off x="4089552" y="85786"/>
            <a:ext cx="11500542" cy="11333559"/>
          </a:xfrm>
          <a:prstGeom prst="rect">
            <a:avLst/>
          </a:prstGeom>
          <a:noFill/>
          <a:ln>
            <a:noFill/>
          </a:ln>
        </p:spPr>
      </p:pic>
      <p:sp>
        <p:nvSpPr>
          <p:cNvPr id="195" name="Google Shape;195;p41"/>
          <p:cNvSpPr txBox="1"/>
          <p:nvPr/>
        </p:nvSpPr>
        <p:spPr>
          <a:xfrm>
            <a:off x="248189" y="1082768"/>
            <a:ext cx="3841363" cy="2977950"/>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3800" b="1" dirty="0">
                <a:solidFill>
                  <a:srgbClr val="FFFFFF"/>
                </a:solidFill>
                <a:latin typeface="Open Sans"/>
                <a:ea typeface="Open Sans"/>
                <a:cs typeface="Open Sans"/>
                <a:sym typeface="Open Sans"/>
              </a:rPr>
              <a:t>De-Escalation Techniques: Bring Down the Temperature</a:t>
            </a:r>
          </a:p>
          <a:p>
            <a:pPr marL="0" marR="0" lvl="0" indent="0" algn="l" rtl="0">
              <a:lnSpc>
                <a:spcPct val="100000"/>
              </a:lnSpc>
              <a:spcBef>
                <a:spcPts val="0"/>
              </a:spcBef>
              <a:spcAft>
                <a:spcPts val="0"/>
              </a:spcAft>
              <a:buClr>
                <a:srgbClr val="FFFFFF"/>
              </a:buClr>
              <a:buSzPts val="3800"/>
              <a:buFont typeface="Arial"/>
              <a:buNone/>
            </a:pPr>
            <a:endParaRPr lang="en-GB" sz="3800" b="1" i="0" u="none" strike="noStrike" cap="none" dirty="0">
              <a:solidFill>
                <a:srgbClr val="FFFFFF"/>
              </a:solidFill>
              <a:latin typeface="Open Sans"/>
              <a:ea typeface="Open Sans"/>
              <a:cs typeface="Open Sans"/>
              <a:sym typeface="Open Sans"/>
            </a:endParaRPr>
          </a:p>
        </p:txBody>
      </p:sp>
      <p:sp>
        <p:nvSpPr>
          <p:cNvPr id="196" name="Google Shape;196;p41"/>
          <p:cNvSpPr/>
          <p:nvPr/>
        </p:nvSpPr>
        <p:spPr>
          <a:xfrm>
            <a:off x="-3601254" y="6761933"/>
            <a:ext cx="2615400" cy="2403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chemeClr val="lt1"/>
              </a:buClr>
              <a:buSzPts val="500"/>
              <a:buFont typeface="Helvetica Neue"/>
              <a:buNone/>
            </a:pPr>
            <a:r>
              <a:rPr lang="en" sz="500" b="1" i="0" u="none" strike="noStrike" cap="none">
                <a:solidFill>
                  <a:schemeClr val="lt1"/>
                </a:solidFill>
                <a:latin typeface="Helvetica Neue"/>
                <a:ea typeface="Helvetica Neue"/>
                <a:cs typeface="Helvetica Neue"/>
                <a:sym typeface="Helvetica Neue"/>
              </a:rPr>
              <a:t>BARCLAY PRIMARY SCHOOL TALENT SOLUTION / 2023</a:t>
            </a:r>
            <a:endParaRPr sz="1200" b="0" i="0" u="none" strike="noStrike" cap="none">
              <a:solidFill>
                <a:schemeClr val="lt1"/>
              </a:solidFill>
              <a:latin typeface="Helvetica Neue"/>
              <a:ea typeface="Helvetica Neue"/>
              <a:cs typeface="Helvetica Neue"/>
              <a:sym typeface="Helvetica Neue"/>
            </a:endParaRPr>
          </a:p>
        </p:txBody>
      </p:sp>
      <p:sp>
        <p:nvSpPr>
          <p:cNvPr id="197" name="Google Shape;197;p41"/>
          <p:cNvSpPr txBox="1"/>
          <p:nvPr/>
        </p:nvSpPr>
        <p:spPr>
          <a:xfrm>
            <a:off x="209561" y="391988"/>
            <a:ext cx="661500" cy="207900"/>
          </a:xfrm>
          <a:prstGeom prst="rect">
            <a:avLst/>
          </a:prstGeom>
          <a:noFill/>
          <a:ln>
            <a:noFill/>
          </a:ln>
        </p:spPr>
        <p:txBody>
          <a:bodyPr spcFirstLastPara="1" wrap="square" lIns="26775" tIns="26775" rIns="26775" bIns="26775" anchor="ctr" anchorCtr="0">
            <a:spAutoFit/>
          </a:bodyPr>
          <a:lstStyle/>
          <a:p>
            <a:pPr marL="0" marR="0" lvl="0" indent="0" algn="ctr" rtl="0">
              <a:lnSpc>
                <a:spcPct val="100000"/>
              </a:lnSpc>
              <a:spcBef>
                <a:spcPts val="0"/>
              </a:spcBef>
              <a:spcAft>
                <a:spcPts val="0"/>
              </a:spcAft>
              <a:buClr>
                <a:srgbClr val="FFFFFF"/>
              </a:buClr>
              <a:buSzPts val="500"/>
              <a:buFont typeface="Arial"/>
              <a:buNone/>
            </a:pPr>
            <a:r>
              <a:rPr lang="en" sz="1000" dirty="0">
                <a:solidFill>
                  <a:srgbClr val="FFFFFF"/>
                </a:solidFill>
                <a:latin typeface="Open Sans"/>
                <a:ea typeface="Open Sans"/>
                <a:cs typeface="Open Sans"/>
                <a:sym typeface="Open Sans"/>
              </a:rPr>
              <a:t>Education</a:t>
            </a:r>
            <a:endParaRPr sz="1000" dirty="0">
              <a:latin typeface="Open Sans"/>
              <a:ea typeface="Open Sans"/>
              <a:cs typeface="Open Sans"/>
              <a:sym typeface="Open Sans"/>
            </a:endParaRPr>
          </a:p>
        </p:txBody>
      </p:sp>
      <p:pic>
        <p:nvPicPr>
          <p:cNvPr id="198" name="Google Shape;198;p41"/>
          <p:cNvPicPr preferRelativeResize="0"/>
          <p:nvPr/>
        </p:nvPicPr>
        <p:blipFill>
          <a:blip r:embed="rId5">
            <a:alphaModFix/>
          </a:blip>
          <a:stretch>
            <a:fillRect/>
          </a:stretch>
        </p:blipFill>
        <p:spPr>
          <a:xfrm>
            <a:off x="246028" y="250702"/>
            <a:ext cx="598510" cy="169812"/>
          </a:xfrm>
          <a:prstGeom prst="rect">
            <a:avLst/>
          </a:prstGeom>
          <a:noFill/>
          <a:ln>
            <a:noFill/>
          </a:ln>
        </p:spPr>
      </p:pic>
      <p:sp>
        <p:nvSpPr>
          <p:cNvPr id="199" name="Google Shape;199;p41"/>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00" name="Google Shape;200;p41"/>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01" name="Google Shape;201;p41"/>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02" name="Google Shape;202;p41"/>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42"/>
          <p:cNvSpPr/>
          <p:nvPr/>
        </p:nvSpPr>
        <p:spPr>
          <a:xfrm>
            <a:off x="0" y="-181"/>
            <a:ext cx="9144000" cy="5143500"/>
          </a:xfrm>
          <a:prstGeom prst="rect">
            <a:avLst/>
          </a:prstGeom>
          <a:solidFill>
            <a:srgbClr val="06A28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lang="en-GB" sz="1200" b="0" i="0" u="none" strike="noStrike" cap="none">
              <a:solidFill>
                <a:srgbClr val="000000"/>
              </a:solidFill>
              <a:latin typeface="Helvetica Neue"/>
              <a:ea typeface="Helvetica Neue"/>
              <a:cs typeface="Helvetica Neue"/>
              <a:sym typeface="Helvetica Neue"/>
            </a:endParaRPr>
          </a:p>
        </p:txBody>
      </p:sp>
      <p:sp>
        <p:nvSpPr>
          <p:cNvPr id="208" name="Google Shape;208;p42"/>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09" name="Google Shape;209;p42"/>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11" name="Google Shape;211;p42"/>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12" name="Google Shape;212;p42"/>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 name="Google Shape;195;p41">
            <a:extLst>
              <a:ext uri="{FF2B5EF4-FFF2-40B4-BE49-F238E27FC236}">
                <a16:creationId xmlns:a16="http://schemas.microsoft.com/office/drawing/2014/main" id="{174CFC2D-E281-3ACF-047F-60D720FEEA06}"/>
              </a:ext>
            </a:extLst>
          </p:cNvPr>
          <p:cNvSpPr txBox="1"/>
          <p:nvPr/>
        </p:nvSpPr>
        <p:spPr>
          <a:xfrm>
            <a:off x="322336" y="1204903"/>
            <a:ext cx="4249664" cy="3039506"/>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2400" b="1" dirty="0">
                <a:solidFill>
                  <a:srgbClr val="FFFFFF"/>
                </a:solidFill>
                <a:latin typeface="Open Sans"/>
                <a:ea typeface="Open Sans"/>
                <a:cs typeface="Open Sans"/>
                <a:sym typeface="Open Sans"/>
              </a:rPr>
              <a:t>Understanding De-Escalation</a:t>
            </a:r>
          </a:p>
          <a:p>
            <a:pPr marL="0" marR="0" lvl="0" indent="0" algn="l" rtl="0">
              <a:lnSpc>
                <a:spcPct val="100000"/>
              </a:lnSpc>
              <a:spcBef>
                <a:spcPts val="0"/>
              </a:spcBef>
              <a:spcAft>
                <a:spcPts val="0"/>
              </a:spcAft>
              <a:buClr>
                <a:srgbClr val="FFFFFF"/>
              </a:buClr>
              <a:buSzPts val="3800"/>
              <a:buFont typeface="Arial"/>
              <a:buNone/>
            </a:pPr>
            <a:endParaRPr lang="en-GB" sz="2000" b="1" dirty="0">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De-escalation techniques are strategies used to reduce the intensity of a conflict or potentially violent situation. These techniques are essential for maintaining a safe and conducive learning environment.</a:t>
            </a:r>
            <a:endParaRPr lang="en-GB" sz="20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4" name="Picture 3" descr="A person in a suit pointing her finger&#10;&#10;Description automatically generated">
            <a:extLst>
              <a:ext uri="{FF2B5EF4-FFF2-40B4-BE49-F238E27FC236}">
                <a16:creationId xmlns:a16="http://schemas.microsoft.com/office/drawing/2014/main" id="{245D8733-62CD-3885-C1CF-D671F5A976AE}"/>
              </a:ext>
            </a:extLst>
          </p:cNvPr>
          <p:cNvPicPr>
            <a:picLocks noChangeAspect="1"/>
          </p:cNvPicPr>
          <p:nvPr/>
        </p:nvPicPr>
        <p:blipFill>
          <a:blip r:embed="rId3"/>
          <a:stretch>
            <a:fillRect/>
          </a:stretch>
        </p:blipFill>
        <p:spPr>
          <a:xfrm>
            <a:off x="4822701" y="960995"/>
            <a:ext cx="3716714" cy="371671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3"/>
          <p:cNvSpPr/>
          <p:nvPr/>
        </p:nvSpPr>
        <p:spPr>
          <a:xfrm>
            <a:off x="0" y="-181"/>
            <a:ext cx="9144000" cy="5143500"/>
          </a:xfrm>
          <a:prstGeom prst="rect">
            <a:avLst/>
          </a:prstGeom>
          <a:solidFill>
            <a:srgbClr val="06A28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sz="1200" b="0" i="0" u="none" strike="noStrike" cap="none" dirty="0">
              <a:solidFill>
                <a:srgbClr val="000000"/>
              </a:solidFill>
              <a:latin typeface="Helvetica Neue"/>
              <a:ea typeface="Helvetica Neue"/>
              <a:cs typeface="Helvetica Neue"/>
              <a:sym typeface="Helvetica Neue"/>
            </a:endParaRPr>
          </a:p>
        </p:txBody>
      </p:sp>
      <p:sp>
        <p:nvSpPr>
          <p:cNvPr id="222" name="Google Shape;222;p43"/>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3" name="Google Shape;223;p43"/>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5" name="Google Shape;225;p43"/>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6" name="Google Shape;226;p43"/>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 name="Google Shape;195;p41">
            <a:extLst>
              <a:ext uri="{FF2B5EF4-FFF2-40B4-BE49-F238E27FC236}">
                <a16:creationId xmlns:a16="http://schemas.microsoft.com/office/drawing/2014/main" id="{DAE1C936-49F1-C4ED-CCDB-E5E895EB14FC}"/>
              </a:ext>
            </a:extLst>
          </p:cNvPr>
          <p:cNvSpPr txBox="1"/>
          <p:nvPr/>
        </p:nvSpPr>
        <p:spPr>
          <a:xfrm>
            <a:off x="246028" y="1116426"/>
            <a:ext cx="4915200" cy="3224172"/>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2400" b="1" dirty="0">
                <a:solidFill>
                  <a:srgbClr val="FFFFFF"/>
                </a:solidFill>
                <a:latin typeface="Open Sans"/>
                <a:ea typeface="Open Sans"/>
                <a:cs typeface="Open Sans"/>
                <a:sym typeface="Open Sans"/>
              </a:rPr>
              <a:t>Why De-Escalation Matters</a:t>
            </a:r>
          </a:p>
          <a:p>
            <a:pPr marL="0" marR="0" lvl="0" indent="0" algn="l" rtl="0">
              <a:lnSpc>
                <a:spcPct val="100000"/>
              </a:lnSpc>
              <a:spcBef>
                <a:spcPts val="0"/>
              </a:spcBef>
              <a:spcAft>
                <a:spcPts val="0"/>
              </a:spcAft>
              <a:buClr>
                <a:srgbClr val="FFFFFF"/>
              </a:buClr>
              <a:buSzPts val="3800"/>
              <a:buFont typeface="Arial"/>
              <a:buNone/>
            </a:pPr>
            <a:endParaRPr lang="en-GB" sz="2000" b="1" dirty="0">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Effective de-escalation helps prevent conflicts from escalating, ensures the safety of all students and staff, and promotes a positive learning atmosphere.</a:t>
            </a:r>
          </a:p>
          <a:p>
            <a:pPr marL="0" marR="0" lvl="0" indent="0" algn="l" rtl="0">
              <a:lnSpc>
                <a:spcPct val="100000"/>
              </a:lnSpc>
              <a:spcBef>
                <a:spcPts val="0"/>
              </a:spcBef>
              <a:spcAft>
                <a:spcPts val="0"/>
              </a:spcAft>
              <a:buClr>
                <a:srgbClr val="FFFFFF"/>
              </a:buClr>
              <a:buSzPts val="3800"/>
              <a:buFont typeface="Arial"/>
              <a:buNone/>
            </a:pPr>
            <a:endParaRPr lang="en-GB" sz="18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Example: Transaction Analysis – See your role as the adult in most situations, parent if there’s an urgent situation and child at times when you build rapport.</a:t>
            </a:r>
            <a:endParaRPr lang="en-GB" sz="20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4" name="Picture 3" descr="A young child wearing a school uniform&#10;&#10;Description automatically generated">
            <a:extLst>
              <a:ext uri="{FF2B5EF4-FFF2-40B4-BE49-F238E27FC236}">
                <a16:creationId xmlns:a16="http://schemas.microsoft.com/office/drawing/2014/main" id="{41AA2616-6238-4B8A-23E6-4929FBD54E14}"/>
              </a:ext>
            </a:extLst>
          </p:cNvPr>
          <p:cNvPicPr>
            <a:picLocks noChangeAspect="1"/>
          </p:cNvPicPr>
          <p:nvPr/>
        </p:nvPicPr>
        <p:blipFill>
          <a:blip r:embed="rId3"/>
          <a:stretch>
            <a:fillRect/>
          </a:stretch>
        </p:blipFill>
        <p:spPr>
          <a:xfrm>
            <a:off x="5443598" y="1235786"/>
            <a:ext cx="3224173" cy="32241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7"/>
          <p:cNvSpPr txBox="1"/>
          <p:nvPr/>
        </p:nvSpPr>
        <p:spPr>
          <a:xfrm>
            <a:off x="708443" y="874400"/>
            <a:ext cx="6633300" cy="449100"/>
          </a:xfrm>
          <a:prstGeom prst="rect">
            <a:avLst/>
          </a:prstGeom>
          <a:noFill/>
          <a:ln>
            <a:noFill/>
          </a:ln>
        </p:spPr>
        <p:txBody>
          <a:bodyPr spcFirstLastPara="1" wrap="square" lIns="71425" tIns="71425" rIns="71425" bIns="71425" anchor="t" anchorCtr="0">
            <a:spAutoFit/>
          </a:bodyPr>
          <a:lstStyle/>
          <a:p>
            <a:pPr marL="0" marR="0" lvl="0" indent="0" algn="l" rtl="0">
              <a:lnSpc>
                <a:spcPct val="90000"/>
              </a:lnSpc>
              <a:spcBef>
                <a:spcPts val="0"/>
              </a:spcBef>
              <a:spcAft>
                <a:spcPts val="0"/>
              </a:spcAft>
              <a:buClr>
                <a:srgbClr val="000000"/>
              </a:buClr>
              <a:buSzPts val="4500"/>
              <a:buFont typeface="Helvetica Neue"/>
              <a:buNone/>
            </a:pPr>
            <a:r>
              <a:rPr lang="en" sz="2200" b="1" dirty="0">
                <a:latin typeface="Open Sans" panose="020B0606030504020204" pitchFamily="34" charset="0"/>
                <a:ea typeface="Open Sans" panose="020B0606030504020204" pitchFamily="34" charset="0"/>
                <a:cs typeface="Open Sans" panose="020B0606030504020204" pitchFamily="34" charset="0"/>
                <a:sym typeface="Helvetica Neue"/>
              </a:rPr>
              <a:t>Identify Early Warning S</a:t>
            </a:r>
            <a:r>
              <a:rPr lang="en-GB" sz="2200" b="1" dirty="0" err="1">
                <a:latin typeface="Open Sans" panose="020B0606030504020204" pitchFamily="34" charset="0"/>
                <a:ea typeface="Open Sans" panose="020B0606030504020204" pitchFamily="34" charset="0"/>
                <a:cs typeface="Open Sans" panose="020B0606030504020204" pitchFamily="34" charset="0"/>
                <a:sym typeface="Helvetica Neue"/>
              </a:rPr>
              <a:t>i</a:t>
            </a:r>
            <a:r>
              <a:rPr lang="en" sz="2200" b="1" dirty="0">
                <a:latin typeface="Open Sans" panose="020B0606030504020204" pitchFamily="34" charset="0"/>
                <a:ea typeface="Open Sans" panose="020B0606030504020204" pitchFamily="34" charset="0"/>
                <a:cs typeface="Open Sans" panose="020B0606030504020204" pitchFamily="34" charset="0"/>
                <a:sym typeface="Helvetica Neue"/>
              </a:rPr>
              <a:t>gns </a:t>
            </a:r>
            <a:endParaRPr sz="1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269" name="Google Shape;269;p47"/>
          <p:cNvCxnSpPr/>
          <p:nvPr/>
        </p:nvCxnSpPr>
        <p:spPr>
          <a:xfrm rot="10800000">
            <a:off x="685800" y="932327"/>
            <a:ext cx="0" cy="303900"/>
          </a:xfrm>
          <a:prstGeom prst="straightConnector1">
            <a:avLst/>
          </a:prstGeom>
          <a:noFill/>
          <a:ln w="19050" cap="flat" cmpd="sng">
            <a:solidFill>
              <a:srgbClr val="000000"/>
            </a:solidFill>
            <a:prstDash val="solid"/>
            <a:round/>
            <a:headEnd type="none" w="sm" len="sm"/>
            <a:tailEnd type="none" w="sm" len="sm"/>
          </a:ln>
        </p:spPr>
      </p:cxnSp>
      <p:sp>
        <p:nvSpPr>
          <p:cNvPr id="3" name="Text Placeholder 2">
            <a:extLst>
              <a:ext uri="{FF2B5EF4-FFF2-40B4-BE49-F238E27FC236}">
                <a16:creationId xmlns:a16="http://schemas.microsoft.com/office/drawing/2014/main" id="{D9653F57-27E3-4FCF-3037-76AB80317141}"/>
              </a:ext>
            </a:extLst>
          </p:cNvPr>
          <p:cNvSpPr>
            <a:spLocks noGrp="1"/>
          </p:cNvSpPr>
          <p:nvPr>
            <p:ph type="body" idx="1"/>
          </p:nvPr>
        </p:nvSpPr>
        <p:spPr>
          <a:xfrm>
            <a:off x="4114800" y="1369219"/>
            <a:ext cx="4400550" cy="3263400"/>
          </a:xfrm>
        </p:spPr>
        <p:txBody>
          <a:bodyPr/>
          <a:lstStyle/>
          <a:p>
            <a:pPr marL="139700" indent="0">
              <a:buNone/>
            </a:pPr>
            <a:r>
              <a:rPr lang="en-GB" sz="1800" b="1" dirty="0">
                <a:effectLst/>
                <a:latin typeface="Open Sans" panose="020B0606030504020204" pitchFamily="34" charset="0"/>
                <a:ea typeface="Open Sans" panose="020B0606030504020204" pitchFamily="34" charset="0"/>
                <a:cs typeface="Open Sans" panose="020B0606030504020204" pitchFamily="34" charset="0"/>
              </a:rPr>
              <a:t>Look out for signs such as raised voices, aggressive body language, and refusal to follow instructions. Early recognition allows for timely intervention.</a:t>
            </a:r>
          </a:p>
          <a:p>
            <a:pPr marL="139700" indent="0">
              <a:buNone/>
            </a:pPr>
            <a:r>
              <a:rPr lang="en-GB" sz="1800" b="1" dirty="0">
                <a:effectLst/>
                <a:latin typeface="Open Sans" panose="020B0606030504020204" pitchFamily="34" charset="0"/>
                <a:ea typeface="Open Sans" panose="020B0606030504020204" pitchFamily="34" charset="0"/>
                <a:cs typeface="Open Sans" panose="020B0606030504020204" pitchFamily="34" charset="0"/>
              </a:rPr>
              <a:t>Example: If a student starts clenching their fists and raising their voice, it’s a sign they might be getting upset. Addressing the issue early can prevent escalation.</a:t>
            </a:r>
            <a:endParaRPr lang="en-GB"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young child writing on a whiteboard&#10;&#10;Description automatically generated">
            <a:extLst>
              <a:ext uri="{FF2B5EF4-FFF2-40B4-BE49-F238E27FC236}">
                <a16:creationId xmlns:a16="http://schemas.microsoft.com/office/drawing/2014/main" id="{13D90FEC-74E8-A59D-A195-07088913ED17}"/>
              </a:ext>
            </a:extLst>
          </p:cNvPr>
          <p:cNvPicPr>
            <a:picLocks noChangeAspect="1"/>
          </p:cNvPicPr>
          <p:nvPr/>
        </p:nvPicPr>
        <p:blipFill>
          <a:blip r:embed="rId3"/>
          <a:stretch>
            <a:fillRect/>
          </a:stretch>
        </p:blipFill>
        <p:spPr>
          <a:xfrm>
            <a:off x="612422" y="1323500"/>
            <a:ext cx="3412671" cy="34126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4"/>
          <p:cNvSpPr txBox="1"/>
          <p:nvPr/>
        </p:nvSpPr>
        <p:spPr>
          <a:xfrm>
            <a:off x="708443" y="874400"/>
            <a:ext cx="6633300" cy="448944"/>
          </a:xfrm>
          <a:prstGeom prst="rect">
            <a:avLst/>
          </a:prstGeom>
          <a:noFill/>
          <a:ln>
            <a:noFill/>
          </a:ln>
        </p:spPr>
        <p:txBody>
          <a:bodyPr spcFirstLastPara="1" wrap="square" lIns="71425" tIns="71425" rIns="71425" bIns="71425" anchor="t" anchorCtr="0">
            <a:spAutoFit/>
          </a:bodyPr>
          <a:lstStyle/>
          <a:p>
            <a:pPr marL="0" marR="0" lvl="0" indent="0" algn="l" rtl="0">
              <a:lnSpc>
                <a:spcPct val="90000"/>
              </a:lnSpc>
              <a:spcBef>
                <a:spcPts val="0"/>
              </a:spcBef>
              <a:spcAft>
                <a:spcPts val="0"/>
              </a:spcAft>
              <a:buClr>
                <a:srgbClr val="000000"/>
              </a:buClr>
              <a:buSzPts val="4500"/>
              <a:buFont typeface="Helvetica Neue"/>
              <a:buNone/>
            </a:pPr>
            <a:r>
              <a:rPr lang="en-GB" sz="2200" b="1" dirty="0">
                <a:latin typeface="Open Sans" panose="020B0606030504020204" pitchFamily="34" charset="0"/>
                <a:ea typeface="Open Sans" panose="020B0606030504020204" pitchFamily="34" charset="0"/>
                <a:cs typeface="Open Sans" panose="020B0606030504020204" pitchFamily="34" charset="0"/>
                <a:sym typeface="Helvetica Neue"/>
              </a:rPr>
              <a:t>Stay Calm</a:t>
            </a:r>
            <a:endParaRPr sz="1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240" name="Google Shape;240;p44"/>
          <p:cNvCxnSpPr/>
          <p:nvPr/>
        </p:nvCxnSpPr>
        <p:spPr>
          <a:xfrm rot="10800000">
            <a:off x="685800" y="932327"/>
            <a:ext cx="0" cy="303900"/>
          </a:xfrm>
          <a:prstGeom prst="straightConnector1">
            <a:avLst/>
          </a:prstGeom>
          <a:noFill/>
          <a:ln w="19050" cap="flat" cmpd="sng">
            <a:solidFill>
              <a:srgbClr val="000000"/>
            </a:solidFill>
            <a:prstDash val="solid"/>
            <a:round/>
            <a:headEnd type="none" w="sm" len="sm"/>
            <a:tailEnd type="none" w="sm" len="sm"/>
          </a:ln>
        </p:spPr>
      </p:cxnSp>
      <p:sp>
        <p:nvSpPr>
          <p:cNvPr id="3" name="TextBox 2">
            <a:extLst>
              <a:ext uri="{FF2B5EF4-FFF2-40B4-BE49-F238E27FC236}">
                <a16:creationId xmlns:a16="http://schemas.microsoft.com/office/drawing/2014/main" id="{FEB9D591-7A0F-D889-F583-62A9D6D4C250}"/>
              </a:ext>
            </a:extLst>
          </p:cNvPr>
          <p:cNvSpPr txBox="1"/>
          <p:nvPr/>
        </p:nvSpPr>
        <p:spPr>
          <a:xfrm>
            <a:off x="4572000" y="1568666"/>
            <a:ext cx="3930926" cy="3139321"/>
          </a:xfrm>
          <a:prstGeom prst="rect">
            <a:avLst/>
          </a:prstGeom>
          <a:noFill/>
        </p:spPr>
        <p:txBody>
          <a:bodyPr wrap="square">
            <a:spAutoFit/>
          </a:bodyPr>
          <a:lstStyle/>
          <a:p>
            <a:r>
              <a:rPr lang="en-GB" sz="1800" b="1" dirty="0">
                <a:effectLst/>
                <a:latin typeface="Open Sans" panose="020B0606030504020204" pitchFamily="34" charset="0"/>
                <a:ea typeface="Open Sans" panose="020B0606030504020204" pitchFamily="34" charset="0"/>
                <a:cs typeface="Open Sans" panose="020B0606030504020204" pitchFamily="34" charset="0"/>
              </a:rPr>
              <a:t>Teachers should remain calm and composed. A calm presence can help de-escalate the situation and prevent further agitation.</a:t>
            </a:r>
          </a:p>
          <a:p>
            <a:r>
              <a:rPr lang="en-GB" sz="1800" b="1" dirty="0">
                <a:effectLst/>
                <a:latin typeface="Open Sans" panose="020B0606030504020204" pitchFamily="34" charset="0"/>
                <a:ea typeface="Open Sans" panose="020B0606030504020204" pitchFamily="34" charset="0"/>
                <a:cs typeface="Open Sans" panose="020B0606030504020204" pitchFamily="34" charset="0"/>
              </a:rPr>
              <a:t>Example: If a student is shouting, respond in a calm, steady voice, “I understand you’re upset. Let’s talk about what’s bothering you.”</a:t>
            </a:r>
          </a:p>
          <a:p>
            <a:r>
              <a:rPr lang="en-GB" sz="1800" b="1" dirty="0">
                <a:latin typeface="Open Sans" panose="020B0606030504020204" pitchFamily="34" charset="0"/>
                <a:ea typeface="Open Sans" panose="020B0606030504020204" pitchFamily="34" charset="0"/>
                <a:cs typeface="Open Sans" panose="020B0606030504020204" pitchFamily="34" charset="0"/>
              </a:rPr>
              <a:t>Remember why you are there</a:t>
            </a:r>
          </a:p>
        </p:txBody>
      </p:sp>
      <p:pic>
        <p:nvPicPr>
          <p:cNvPr id="4" name="Picture 3" descr="A group of children running&#10;&#10;Description automatically generated">
            <a:extLst>
              <a:ext uri="{FF2B5EF4-FFF2-40B4-BE49-F238E27FC236}">
                <a16:creationId xmlns:a16="http://schemas.microsoft.com/office/drawing/2014/main" id="{805D22EF-DCBE-AF7B-EA6F-73397CE5A09D}"/>
              </a:ext>
            </a:extLst>
          </p:cNvPr>
          <p:cNvPicPr>
            <a:picLocks noChangeAspect="1"/>
          </p:cNvPicPr>
          <p:nvPr/>
        </p:nvPicPr>
        <p:blipFill>
          <a:blip r:embed="rId3"/>
          <a:stretch>
            <a:fillRect/>
          </a:stretch>
        </p:blipFill>
        <p:spPr>
          <a:xfrm>
            <a:off x="708443" y="1568665"/>
            <a:ext cx="3139321" cy="31393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8"/>
          <p:cNvSpPr/>
          <p:nvPr/>
        </p:nvSpPr>
        <p:spPr>
          <a:xfrm>
            <a:off x="0" y="-181"/>
            <a:ext cx="9144000" cy="5143500"/>
          </a:xfrm>
          <a:prstGeom prst="rect">
            <a:avLst/>
          </a:prstGeom>
          <a:solidFill>
            <a:srgbClr val="06A28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sz="1200" b="0" i="0" u="none" strike="noStrike" cap="none" dirty="0">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278" name="Google Shape;278;p48"/>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79" name="Google Shape;279;p48"/>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81" name="Google Shape;281;p48"/>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82" name="Google Shape;282;p48"/>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4" name="Google Shape;195;p41">
            <a:extLst>
              <a:ext uri="{FF2B5EF4-FFF2-40B4-BE49-F238E27FC236}">
                <a16:creationId xmlns:a16="http://schemas.microsoft.com/office/drawing/2014/main" id="{D83729FE-20BD-0A59-2E24-D9FE6DDEF6D1}"/>
              </a:ext>
            </a:extLst>
          </p:cNvPr>
          <p:cNvSpPr txBox="1"/>
          <p:nvPr/>
        </p:nvSpPr>
        <p:spPr>
          <a:xfrm>
            <a:off x="209561" y="632982"/>
            <a:ext cx="4915200" cy="3870502"/>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24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Using Non-Threatening Body Language</a:t>
            </a:r>
          </a:p>
          <a:p>
            <a:pPr marL="0" marR="0" lvl="0" indent="0" algn="l" rtl="0">
              <a:lnSpc>
                <a:spcPct val="100000"/>
              </a:lnSpc>
              <a:spcBef>
                <a:spcPts val="0"/>
              </a:spcBef>
              <a:spcAft>
                <a:spcPts val="0"/>
              </a:spcAft>
              <a:buClr>
                <a:srgbClr val="FFFFFF"/>
              </a:buClr>
              <a:buSzPts val="3800"/>
              <a:buFont typeface="Arial"/>
              <a:buNone/>
            </a:pPr>
            <a:endParaRPr lang="en-GB" sz="1800" b="1" i="0" u="none" strike="noStrike" cap="none"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Open Sans"/>
            </a:endParaRPr>
          </a:p>
          <a:p>
            <a:pPr>
              <a:buClr>
                <a:srgbClr val="FFFFFF"/>
              </a:buClr>
              <a:buSzPts val="3800"/>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Adopt an open and non-threatening posture. Avoid crossing arms, pointing fingers, or making sudden movements that could be perceived as aggressive.</a:t>
            </a:r>
          </a:p>
          <a:p>
            <a:pPr marL="0" marR="0" lvl="0" indent="0" algn="l" rtl="0">
              <a:lnSpc>
                <a:spcPct val="100000"/>
              </a:lnSpc>
              <a:spcBef>
                <a:spcPts val="0"/>
              </a:spcBef>
              <a:spcAft>
                <a:spcPts val="0"/>
              </a:spcAft>
              <a:buClr>
                <a:srgbClr val="FFFFFF"/>
              </a:buClr>
              <a:buSzPts val="3800"/>
              <a:buFont typeface="Arial"/>
              <a:buNone/>
            </a:pPr>
            <a:endParaRPr lang="en-GB" sz="18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Example: S</a:t>
            </a: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tand with your hands at your sides and maintain a relaxed posture. Avoid looming over the student.</a:t>
            </a:r>
            <a:endPar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Clr>
                <a:srgbClr val="FFFFFF"/>
              </a:buClr>
              <a:buSzPts val="3800"/>
              <a:buFont typeface="Arial"/>
              <a:buNone/>
            </a:pPr>
            <a:endParaRPr lang="en-GB" sz="1800" b="1" i="0" u="none" strike="noStrike" cap="none"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Open Sans"/>
            </a:endParaRPr>
          </a:p>
          <a:p>
            <a:pPr marL="0" marR="0" lvl="0" indent="0" algn="l" rtl="0">
              <a:lnSpc>
                <a:spcPct val="100000"/>
              </a:lnSpc>
              <a:spcBef>
                <a:spcPts val="0"/>
              </a:spcBef>
              <a:spcAft>
                <a:spcPts val="0"/>
              </a:spcAft>
              <a:buClr>
                <a:srgbClr val="FFFFFF"/>
              </a:buClr>
              <a:buSzPts val="3800"/>
              <a:buFont typeface="Arial"/>
              <a:buNone/>
            </a:pPr>
            <a:endParaRPr lang="en-GB" sz="20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3" name="Picture 2" descr="A child holding a notebook and holding a book&#10;&#10;Description automatically generated">
            <a:extLst>
              <a:ext uri="{FF2B5EF4-FFF2-40B4-BE49-F238E27FC236}">
                <a16:creationId xmlns:a16="http://schemas.microsoft.com/office/drawing/2014/main" id="{1CFFC792-6762-8064-5031-8CEEF19C5994}"/>
              </a:ext>
            </a:extLst>
          </p:cNvPr>
          <p:cNvPicPr>
            <a:picLocks noChangeAspect="1"/>
          </p:cNvPicPr>
          <p:nvPr/>
        </p:nvPicPr>
        <p:blipFill>
          <a:blip r:embed="rId3"/>
          <a:stretch>
            <a:fillRect/>
          </a:stretch>
        </p:blipFill>
        <p:spPr>
          <a:xfrm>
            <a:off x="5282876" y="808829"/>
            <a:ext cx="3518807" cy="351880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04;p50">
            <a:extLst>
              <a:ext uri="{FF2B5EF4-FFF2-40B4-BE49-F238E27FC236}">
                <a16:creationId xmlns:a16="http://schemas.microsoft.com/office/drawing/2014/main" id="{3E12D54C-E7DF-CA2D-2CED-88B40EC019DF}"/>
              </a:ext>
            </a:extLst>
          </p:cNvPr>
          <p:cNvSpPr txBox="1"/>
          <p:nvPr/>
        </p:nvSpPr>
        <p:spPr>
          <a:xfrm>
            <a:off x="367300" y="420525"/>
            <a:ext cx="4204700" cy="4348500"/>
          </a:xfrm>
          <a:prstGeom prst="rect">
            <a:avLst/>
          </a:prstGeom>
          <a:noFill/>
          <a:ln>
            <a:noFill/>
          </a:ln>
        </p:spPr>
        <p:txBody>
          <a:bodyPr spcFirstLastPara="1" wrap="square" lIns="26775" tIns="26775" rIns="26775" bIns="26775" anchor="ctr" anchorCtr="0">
            <a:noAutofit/>
          </a:bodyPr>
          <a:lstStyle/>
          <a:p>
            <a:pPr>
              <a:lnSpc>
                <a:spcPct val="107000"/>
              </a:lnSpc>
              <a:spcAft>
                <a:spcPts val="800"/>
              </a:spcAft>
            </a:pPr>
            <a:r>
              <a:rPr lang="en-GB" sz="22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Active Listening Techniques</a:t>
            </a:r>
          </a:p>
          <a:p>
            <a:pPr>
              <a:lnSpc>
                <a:spcPct val="107000"/>
              </a:lnSpc>
              <a:spcAft>
                <a:spcPts val="800"/>
              </a:spcAft>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Show that you are listening by nodding, maintaining eye contact, and repeating back what the student says. This helps the student feel heard and understood.</a:t>
            </a:r>
            <a:endParaRPr lang="en-GB"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07000"/>
              </a:lnSpc>
              <a:spcAft>
                <a:spcPts val="800"/>
              </a:spcAft>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Example: “I hear you’re frustrated because you feel the assignment is too difficult. Let’s see how we can make it more manageable.”</a:t>
            </a:r>
          </a:p>
          <a:p>
            <a:pPr>
              <a:lnSpc>
                <a:spcPct val="107000"/>
              </a:lnSpc>
              <a:spcAft>
                <a:spcPts val="800"/>
              </a:spcAft>
            </a:pPr>
            <a:endParaRPr lang="en-GB" sz="18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group of students walking on a sidewalk&#10;&#10;Description automatically generated">
            <a:extLst>
              <a:ext uri="{FF2B5EF4-FFF2-40B4-BE49-F238E27FC236}">
                <a16:creationId xmlns:a16="http://schemas.microsoft.com/office/drawing/2014/main" id="{24612233-D764-B7AE-9669-00127E3B5DD4}"/>
              </a:ext>
            </a:extLst>
          </p:cNvPr>
          <p:cNvPicPr>
            <a:picLocks noChangeAspect="1"/>
          </p:cNvPicPr>
          <p:nvPr/>
        </p:nvPicPr>
        <p:blipFill>
          <a:blip r:embed="rId3"/>
          <a:stretch>
            <a:fillRect/>
          </a:stretch>
        </p:blipFill>
        <p:spPr>
          <a:xfrm>
            <a:off x="4898664" y="632732"/>
            <a:ext cx="3878036" cy="3878036"/>
          </a:xfrm>
          <a:prstGeom prst="rect">
            <a:avLst/>
          </a:prstGeom>
        </p:spPr>
      </p:pic>
    </p:spTree>
    <p:extLst>
      <p:ext uri="{BB962C8B-B14F-4D97-AF65-F5344CB8AC3E}">
        <p14:creationId xmlns:p14="http://schemas.microsoft.com/office/powerpoint/2010/main" val="3545458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3"/>
          <p:cNvSpPr/>
          <p:nvPr/>
        </p:nvSpPr>
        <p:spPr>
          <a:xfrm>
            <a:off x="0" y="-181"/>
            <a:ext cx="9144000" cy="5143500"/>
          </a:xfrm>
          <a:prstGeom prst="rect">
            <a:avLst/>
          </a:prstGeom>
          <a:solidFill>
            <a:srgbClr val="0E87B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sz="1200" b="0" i="0" u="none" strike="noStrike" cap="none" dirty="0">
              <a:solidFill>
                <a:srgbClr val="000000"/>
              </a:solidFill>
              <a:latin typeface="Helvetica Neue"/>
              <a:ea typeface="Helvetica Neue"/>
              <a:cs typeface="Helvetica Neue"/>
              <a:sym typeface="Helvetica Neue"/>
            </a:endParaRPr>
          </a:p>
        </p:txBody>
      </p:sp>
      <p:sp>
        <p:nvSpPr>
          <p:cNvPr id="340" name="Google Shape;340;p53"/>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341" name="Google Shape;341;p53"/>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342" name="Google Shape;342;p53"/>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343" name="Google Shape;343;p53"/>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 name="Google Shape;304;p50">
            <a:extLst>
              <a:ext uri="{FF2B5EF4-FFF2-40B4-BE49-F238E27FC236}">
                <a16:creationId xmlns:a16="http://schemas.microsoft.com/office/drawing/2014/main" id="{12CE268A-D61F-B72A-DC54-8F61E3782DBC}"/>
              </a:ext>
            </a:extLst>
          </p:cNvPr>
          <p:cNvSpPr txBox="1"/>
          <p:nvPr/>
        </p:nvSpPr>
        <p:spPr>
          <a:xfrm>
            <a:off x="321401" y="420525"/>
            <a:ext cx="4250600" cy="4348500"/>
          </a:xfrm>
          <a:prstGeom prst="rect">
            <a:avLst/>
          </a:prstGeom>
          <a:noFill/>
          <a:ln>
            <a:noFill/>
          </a:ln>
        </p:spPr>
        <p:txBody>
          <a:bodyPr spcFirstLastPara="1" wrap="square" lIns="26775" tIns="26775" rIns="26775" bIns="26775" anchor="ctr" anchorCtr="0">
            <a:noAutofit/>
          </a:bodyPr>
          <a:lstStyle/>
          <a:p>
            <a:pPr lvl="0">
              <a:lnSpc>
                <a:spcPct val="107000"/>
              </a:lnSpc>
              <a:spcAft>
                <a:spcPts val="800"/>
              </a:spcAft>
              <a:buSzPts val="1000"/>
              <a:tabLst>
                <a:tab pos="457200" algn="l"/>
              </a:tabLst>
            </a:pPr>
            <a:r>
              <a:rPr lang="en-GB"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Verbal De-Escalation Strategies</a:t>
            </a:r>
          </a:p>
          <a:p>
            <a:pPr lvl="0">
              <a:lnSpc>
                <a:spcPct val="107000"/>
              </a:lnSpc>
              <a:spcAft>
                <a:spcPts val="800"/>
              </a:spcAft>
              <a:buSzPts val="1000"/>
              <a:tabLst>
                <a:tab pos="457200" algn="l"/>
              </a:tabLst>
            </a:pPr>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SzPts val="1000"/>
              <a:tabLst>
                <a:tab pos="457200" algn="l"/>
              </a:tabLst>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Use a calm and steady tone of voice. Avoid shouting or using confrontational language. Offer choices to give the student a sense of control.</a:t>
            </a:r>
          </a:p>
          <a:p>
            <a:pPr lvl="0">
              <a:lnSpc>
                <a:spcPct val="107000"/>
              </a:lnSpc>
              <a:spcAft>
                <a:spcPts val="800"/>
              </a:spcAft>
              <a:buSzPts val="1000"/>
              <a:tabLst>
                <a:tab pos="457200" algn="l"/>
              </a:tabLst>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Example: “Would you like to take a five-minute break or talk about what’s upsetting you now?”</a:t>
            </a:r>
          </a:p>
          <a:p>
            <a:pPr marL="0" marR="0" lvl="0" indent="0" algn="l" rtl="0">
              <a:lnSpc>
                <a:spcPct val="100000"/>
              </a:lnSpc>
              <a:spcBef>
                <a:spcPts val="0"/>
              </a:spcBef>
              <a:spcAft>
                <a:spcPts val="0"/>
              </a:spcAft>
              <a:buClr>
                <a:schemeClr val="lt1"/>
              </a:buClr>
              <a:buSzPts val="3300"/>
              <a:buFont typeface="Arial"/>
              <a:buNone/>
            </a:pPr>
            <a:endParaRPr lang="en" sz="1800" b="1" dirty="0">
              <a:solidFill>
                <a:schemeClr val="lt1"/>
              </a:solidFill>
              <a:latin typeface="Open Sans"/>
              <a:ea typeface="Open Sans"/>
              <a:cs typeface="Open Sans"/>
              <a:sym typeface="Open Sans"/>
            </a:endParaRPr>
          </a:p>
        </p:txBody>
      </p:sp>
      <p:pic>
        <p:nvPicPr>
          <p:cNvPr id="4" name="Picture 3" descr="A child covering his eyes with hands&#10;&#10;Description automatically generated">
            <a:extLst>
              <a:ext uri="{FF2B5EF4-FFF2-40B4-BE49-F238E27FC236}">
                <a16:creationId xmlns:a16="http://schemas.microsoft.com/office/drawing/2014/main" id="{FB72DBCC-C840-EC79-3713-183DF5E20E03}"/>
              </a:ext>
            </a:extLst>
          </p:cNvPr>
          <p:cNvPicPr>
            <a:picLocks noChangeAspect="1"/>
          </p:cNvPicPr>
          <p:nvPr/>
        </p:nvPicPr>
        <p:blipFill>
          <a:blip r:embed="rId3"/>
          <a:stretch>
            <a:fillRect/>
          </a:stretch>
        </p:blipFill>
        <p:spPr>
          <a:xfrm>
            <a:off x="4730116" y="1406117"/>
            <a:ext cx="4143829" cy="23309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3"/>
          <p:cNvSpPr/>
          <p:nvPr/>
        </p:nvSpPr>
        <p:spPr>
          <a:xfrm>
            <a:off x="0" y="-181"/>
            <a:ext cx="9144000" cy="5143500"/>
          </a:xfrm>
          <a:prstGeom prst="rect">
            <a:avLst/>
          </a:prstGeom>
          <a:solidFill>
            <a:srgbClr val="06A28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sz="1200" b="0" i="0" u="none" strike="noStrike" cap="none" dirty="0">
              <a:solidFill>
                <a:srgbClr val="000000"/>
              </a:solidFill>
              <a:latin typeface="Helvetica Neue"/>
              <a:ea typeface="Helvetica Neue"/>
              <a:cs typeface="Helvetica Neue"/>
              <a:sym typeface="Helvetica Neue"/>
            </a:endParaRPr>
          </a:p>
        </p:txBody>
      </p:sp>
      <p:sp>
        <p:nvSpPr>
          <p:cNvPr id="222" name="Google Shape;222;p43"/>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3" name="Google Shape;223;p43"/>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5" name="Google Shape;225;p43"/>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26" name="Google Shape;226;p43"/>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 name="Google Shape;195;p41">
            <a:extLst>
              <a:ext uri="{FF2B5EF4-FFF2-40B4-BE49-F238E27FC236}">
                <a16:creationId xmlns:a16="http://schemas.microsoft.com/office/drawing/2014/main" id="{DAE1C936-49F1-C4ED-CCDB-E5E895EB14FC}"/>
              </a:ext>
            </a:extLst>
          </p:cNvPr>
          <p:cNvSpPr txBox="1"/>
          <p:nvPr/>
        </p:nvSpPr>
        <p:spPr>
          <a:xfrm>
            <a:off x="321400" y="366413"/>
            <a:ext cx="4915200" cy="4609166"/>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2000" b="1" dirty="0">
                <a:solidFill>
                  <a:srgbClr val="FFFFFF"/>
                </a:solidFill>
                <a:latin typeface="Open Sans"/>
                <a:ea typeface="Open Sans"/>
                <a:cs typeface="Open Sans"/>
                <a:sym typeface="Open Sans"/>
              </a:rPr>
              <a:t>Setting Clear Boundaries and Expectations</a:t>
            </a:r>
          </a:p>
          <a:p>
            <a:pPr marL="0" marR="0" lvl="0" indent="0" algn="l" rtl="0">
              <a:lnSpc>
                <a:spcPct val="100000"/>
              </a:lnSpc>
              <a:spcBef>
                <a:spcPts val="0"/>
              </a:spcBef>
              <a:spcAft>
                <a:spcPts val="0"/>
              </a:spcAft>
              <a:buClr>
                <a:srgbClr val="FFFFFF"/>
              </a:buClr>
              <a:buSzPts val="3800"/>
              <a:buFont typeface="Arial"/>
              <a:buNone/>
            </a:pPr>
            <a:endParaRPr lang="en-GB" sz="2000" b="1" i="0" u="none" strike="noStrike" cap="none" dirty="0">
              <a:solidFill>
                <a:srgbClr val="FFFFFF"/>
              </a:solidFill>
              <a:latin typeface="Open Sans"/>
              <a:ea typeface="Open Sans"/>
              <a:cs typeface="Open Sans"/>
              <a:sym typeface="Open Sans"/>
            </a:endParaRPr>
          </a:p>
          <a:p>
            <a:pPr marR="0" lvl="0" algn="l" rtl="0">
              <a:lnSpc>
                <a:spcPct val="100000"/>
              </a:lnSpc>
              <a:spcBef>
                <a:spcPts val="0"/>
              </a:spcBef>
              <a:spcAft>
                <a:spcPts val="0"/>
              </a:spcAft>
              <a:buClr>
                <a:srgbClr val="FFFFFF"/>
              </a:buClr>
              <a:buSzPts val="3800"/>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Clearly state the behaviour that is expected and the consequences of not adhering to these expectations. Consistency is key.</a:t>
            </a:r>
            <a:endPar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Open Sans"/>
            </a:endParaRPr>
          </a:p>
          <a:p>
            <a:pPr marR="0" lvl="0" algn="l" rtl="0">
              <a:lnSpc>
                <a:spcPct val="100000"/>
              </a:lnSpc>
              <a:spcBef>
                <a:spcPts val="0"/>
              </a:spcBef>
              <a:spcAft>
                <a:spcPts val="0"/>
              </a:spcAft>
              <a:buClr>
                <a:srgbClr val="FFFFFF"/>
              </a:buClr>
              <a:buSzPts val="3800"/>
            </a:pPr>
            <a:endParaRPr lang="en-GB" sz="18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R="0" lvl="0" algn="l" rtl="0">
              <a:lnSpc>
                <a:spcPct val="100000"/>
              </a:lnSpc>
              <a:spcBef>
                <a:spcPts val="0"/>
              </a:spcBef>
              <a:spcAft>
                <a:spcPts val="0"/>
              </a:spcAft>
              <a:buClr>
                <a:srgbClr val="FFFFFF"/>
              </a:buClr>
              <a:buSzPts val="3800"/>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Example: “It’s important to speak respectfully. If you continue to shout, we’ll need to take a break from this discussion.”</a:t>
            </a:r>
            <a:endPar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Open Sans"/>
            </a:endParaRPr>
          </a:p>
          <a:p>
            <a:pPr marR="0" lvl="0" algn="l" rtl="0">
              <a:lnSpc>
                <a:spcPct val="100000"/>
              </a:lnSpc>
              <a:spcBef>
                <a:spcPts val="0"/>
              </a:spcBef>
              <a:spcAft>
                <a:spcPts val="0"/>
              </a:spcAft>
              <a:buClr>
                <a:srgbClr val="FFFFFF"/>
              </a:buClr>
              <a:buSzPts val="3800"/>
            </a:pPr>
            <a:endParaRPr lang="en-GB" sz="18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R="0" lvl="0" algn="l" rtl="0">
              <a:lnSpc>
                <a:spcPct val="100000"/>
              </a:lnSpc>
              <a:spcBef>
                <a:spcPts val="0"/>
              </a:spcBef>
              <a:spcAft>
                <a:spcPts val="0"/>
              </a:spcAft>
              <a:buClr>
                <a:srgbClr val="FFFFFF"/>
              </a:buClr>
              <a:buSzPts val="3800"/>
            </a:pPr>
            <a:r>
              <a:rPr lang="en-GB" sz="18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rPr>
              <a:t>“I’m not speaking to you like that, so please don’t speak to me like that”</a:t>
            </a:r>
          </a:p>
          <a:p>
            <a:pPr marL="0" marR="0" lvl="0" indent="0" algn="l" rtl="0">
              <a:lnSpc>
                <a:spcPct val="100000"/>
              </a:lnSpc>
              <a:spcBef>
                <a:spcPts val="0"/>
              </a:spcBef>
              <a:spcAft>
                <a:spcPts val="0"/>
              </a:spcAft>
              <a:buClr>
                <a:srgbClr val="FFFFFF"/>
              </a:buClr>
              <a:buSzPts val="3800"/>
              <a:buFont typeface="Arial"/>
              <a:buNone/>
            </a:pPr>
            <a:endParaRPr lang="en-GB" sz="2000"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4" name="Picture 3" descr="Two people looking at each other&#10;&#10;Description automatically generated">
            <a:extLst>
              <a:ext uri="{FF2B5EF4-FFF2-40B4-BE49-F238E27FC236}">
                <a16:creationId xmlns:a16="http://schemas.microsoft.com/office/drawing/2014/main" id="{A2CB9FB1-0ED8-41A3-C0FA-04545E6B7209}"/>
              </a:ext>
            </a:extLst>
          </p:cNvPr>
          <p:cNvPicPr>
            <a:picLocks noChangeAspect="1"/>
          </p:cNvPicPr>
          <p:nvPr/>
        </p:nvPicPr>
        <p:blipFill>
          <a:blip r:embed="rId3"/>
          <a:stretch>
            <a:fillRect/>
          </a:stretch>
        </p:blipFill>
        <p:spPr>
          <a:xfrm>
            <a:off x="4884226" y="1291572"/>
            <a:ext cx="4142316" cy="2758847"/>
          </a:xfrm>
          <a:prstGeom prst="rect">
            <a:avLst/>
          </a:prstGeom>
        </p:spPr>
      </p:pic>
    </p:spTree>
    <p:extLst>
      <p:ext uri="{BB962C8B-B14F-4D97-AF65-F5344CB8AC3E}">
        <p14:creationId xmlns:p14="http://schemas.microsoft.com/office/powerpoint/2010/main" val="1599173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7"/>
          <p:cNvSpPr txBox="1"/>
          <p:nvPr/>
        </p:nvSpPr>
        <p:spPr>
          <a:xfrm>
            <a:off x="708443" y="874400"/>
            <a:ext cx="6633300" cy="448944"/>
          </a:xfrm>
          <a:prstGeom prst="rect">
            <a:avLst/>
          </a:prstGeom>
          <a:noFill/>
          <a:ln>
            <a:noFill/>
          </a:ln>
        </p:spPr>
        <p:txBody>
          <a:bodyPr spcFirstLastPara="1" wrap="square" lIns="71425" tIns="71425" rIns="71425" bIns="71425" anchor="t" anchorCtr="0">
            <a:spAutoFit/>
          </a:bodyPr>
          <a:lstStyle/>
          <a:p>
            <a:pPr marL="0" marR="0" lvl="0" indent="0" algn="l" rtl="0">
              <a:lnSpc>
                <a:spcPct val="90000"/>
              </a:lnSpc>
              <a:spcBef>
                <a:spcPts val="0"/>
              </a:spcBef>
              <a:spcAft>
                <a:spcPts val="0"/>
              </a:spcAft>
              <a:buClr>
                <a:srgbClr val="000000"/>
              </a:buClr>
              <a:buSzPts val="4500"/>
              <a:buFont typeface="Helvetica Neue"/>
              <a:buNone/>
            </a:pPr>
            <a:r>
              <a:rPr lang="en" sz="2200" b="1" dirty="0">
                <a:latin typeface="Open Sans" panose="020B0606030504020204" pitchFamily="34" charset="0"/>
                <a:ea typeface="Open Sans" panose="020B0606030504020204" pitchFamily="34" charset="0"/>
                <a:cs typeface="Open Sans" panose="020B0606030504020204" pitchFamily="34" charset="0"/>
                <a:sym typeface="Helvetica Neue"/>
              </a:rPr>
              <a:t>Giving Space</a:t>
            </a:r>
            <a:endParaRPr sz="1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269" name="Google Shape;269;p47"/>
          <p:cNvCxnSpPr/>
          <p:nvPr/>
        </p:nvCxnSpPr>
        <p:spPr>
          <a:xfrm rot="10800000">
            <a:off x="685800" y="932327"/>
            <a:ext cx="0" cy="303900"/>
          </a:xfrm>
          <a:prstGeom prst="straightConnector1">
            <a:avLst/>
          </a:prstGeom>
          <a:noFill/>
          <a:ln w="19050" cap="flat" cmpd="sng">
            <a:solidFill>
              <a:srgbClr val="000000"/>
            </a:solidFill>
            <a:prstDash val="solid"/>
            <a:round/>
            <a:headEnd type="none" w="sm" len="sm"/>
            <a:tailEnd type="none" w="sm" len="sm"/>
          </a:ln>
        </p:spPr>
      </p:cxnSp>
      <p:sp>
        <p:nvSpPr>
          <p:cNvPr id="3" name="Text Placeholder 2">
            <a:extLst>
              <a:ext uri="{FF2B5EF4-FFF2-40B4-BE49-F238E27FC236}">
                <a16:creationId xmlns:a16="http://schemas.microsoft.com/office/drawing/2014/main" id="{D9653F57-27E3-4FCF-3037-76AB80317141}"/>
              </a:ext>
            </a:extLst>
          </p:cNvPr>
          <p:cNvSpPr>
            <a:spLocks noGrp="1"/>
          </p:cNvSpPr>
          <p:nvPr>
            <p:ph type="body" idx="1"/>
          </p:nvPr>
        </p:nvSpPr>
        <p:spPr>
          <a:xfrm>
            <a:off x="628650" y="1369219"/>
            <a:ext cx="3943350" cy="3263400"/>
          </a:xfrm>
        </p:spPr>
        <p:txBody>
          <a:bodyPr>
            <a:normAutofit/>
          </a:bodyPr>
          <a:lstStyle/>
          <a:p>
            <a:pPr marL="0" lvl="0" indent="0">
              <a:lnSpc>
                <a:spcPct val="107000"/>
              </a:lnSpc>
              <a:spcAft>
                <a:spcPts val="800"/>
              </a:spcAft>
              <a:buSzPts val="1000"/>
              <a:buNone/>
              <a:tabLst>
                <a:tab pos="457200" algn="l"/>
              </a:tabLst>
            </a:pPr>
            <a:r>
              <a:rPr lang="en-GB" sz="1800" b="1" dirty="0">
                <a:effectLst/>
                <a:latin typeface="Open Sans" panose="020B0606030504020204" pitchFamily="34" charset="0"/>
                <a:ea typeface="Open Sans" panose="020B0606030504020204" pitchFamily="34" charset="0"/>
                <a:cs typeface="Open Sans" panose="020B0606030504020204" pitchFamily="34" charset="0"/>
              </a:rPr>
              <a:t>Sometimes, giving the student physical space and time to cool down can help de-escalate the situation. Ensure the student knows they can take a moment to themselves if needed.</a:t>
            </a:r>
          </a:p>
          <a:p>
            <a:pPr marL="139700" indent="0">
              <a:buNone/>
            </a:pPr>
            <a:r>
              <a:rPr lang="en-GB" sz="1800" b="1" dirty="0">
                <a:effectLst/>
                <a:latin typeface="Open Sans" panose="020B0606030504020204" pitchFamily="34" charset="0"/>
                <a:ea typeface="Open Sans" panose="020B0606030504020204" pitchFamily="34" charset="0"/>
                <a:cs typeface="Open Sans" panose="020B0606030504020204" pitchFamily="34" charset="0"/>
              </a:rPr>
              <a:t>Example: “I can see you’re upset. Why don’t you step outside for a few minutes to gather your thoughts?”</a:t>
            </a:r>
            <a:endParaRPr lang="en-GB"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child with painted hands&#10;&#10;Description automatically generated">
            <a:extLst>
              <a:ext uri="{FF2B5EF4-FFF2-40B4-BE49-F238E27FC236}">
                <a16:creationId xmlns:a16="http://schemas.microsoft.com/office/drawing/2014/main" id="{72673098-E48A-3140-774D-CE3985F879D7}"/>
              </a:ext>
            </a:extLst>
          </p:cNvPr>
          <p:cNvPicPr>
            <a:picLocks noChangeAspect="1"/>
          </p:cNvPicPr>
          <p:nvPr/>
        </p:nvPicPr>
        <p:blipFill>
          <a:blip r:embed="rId3"/>
          <a:stretch>
            <a:fillRect/>
          </a:stretch>
        </p:blipFill>
        <p:spPr>
          <a:xfrm>
            <a:off x="5053692" y="1089319"/>
            <a:ext cx="3543300" cy="3543300"/>
          </a:xfrm>
          <a:prstGeom prst="rect">
            <a:avLst/>
          </a:prstGeom>
        </p:spPr>
      </p:pic>
    </p:spTree>
    <p:extLst>
      <p:ext uri="{BB962C8B-B14F-4D97-AF65-F5344CB8AC3E}">
        <p14:creationId xmlns:p14="http://schemas.microsoft.com/office/powerpoint/2010/main" val="373267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42"/>
          <p:cNvSpPr/>
          <p:nvPr/>
        </p:nvSpPr>
        <p:spPr>
          <a:xfrm>
            <a:off x="0" y="-181"/>
            <a:ext cx="9144000" cy="5143500"/>
          </a:xfrm>
          <a:prstGeom prst="rect">
            <a:avLst/>
          </a:prstGeom>
          <a:solidFill>
            <a:srgbClr val="06A283"/>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Calibri"/>
              <a:buNone/>
            </a:pPr>
            <a:endParaRPr lang="en-GB" sz="1200" b="0" i="0" u="none" strike="noStrike" cap="none">
              <a:solidFill>
                <a:srgbClr val="000000"/>
              </a:solidFill>
              <a:latin typeface="Helvetica Neue"/>
              <a:ea typeface="Helvetica Neue"/>
              <a:cs typeface="Helvetica Neue"/>
              <a:sym typeface="Helvetica Neue"/>
            </a:endParaRPr>
          </a:p>
        </p:txBody>
      </p:sp>
      <p:sp>
        <p:nvSpPr>
          <p:cNvPr id="208" name="Google Shape;208;p42"/>
          <p:cNvSpPr/>
          <p:nvPr/>
        </p:nvSpPr>
        <p:spPr>
          <a:xfrm>
            <a:off x="-158115" y="4949711"/>
            <a:ext cx="321300" cy="3213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09" name="Google Shape;209;p42"/>
          <p:cNvSpPr/>
          <p:nvPr/>
        </p:nvSpPr>
        <p:spPr>
          <a:xfrm>
            <a:off x="34885" y="4331559"/>
            <a:ext cx="128400" cy="1284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11" name="Google Shape;211;p42"/>
          <p:cNvSpPr/>
          <p:nvPr/>
        </p:nvSpPr>
        <p:spPr>
          <a:xfrm>
            <a:off x="8146415" y="-255108"/>
            <a:ext cx="393000" cy="3930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12" name="Google Shape;212;p42"/>
          <p:cNvSpPr/>
          <p:nvPr/>
        </p:nvSpPr>
        <p:spPr>
          <a:xfrm>
            <a:off x="8587071" y="57227"/>
            <a:ext cx="80700" cy="80700"/>
          </a:xfrm>
          <a:prstGeom prst="ellipse">
            <a:avLst/>
          </a:prstGeom>
          <a:solidFill>
            <a:schemeClr val="l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3F3F3F"/>
              </a:buClr>
              <a:buSzPts val="1200"/>
              <a:buFont typeface="Poppins Light"/>
              <a:buNone/>
            </a:pPr>
            <a:endParaRPr sz="1200" b="0" i="0" u="none" strike="noStrike" cap="none">
              <a:solidFill>
                <a:srgbClr val="000000"/>
              </a:solidFill>
              <a:latin typeface="Helvetica Neue"/>
              <a:ea typeface="Helvetica Neue"/>
              <a:cs typeface="Helvetica Neue"/>
              <a:sym typeface="Helvetica Neue"/>
            </a:endParaRPr>
          </a:p>
        </p:txBody>
      </p:sp>
      <p:sp>
        <p:nvSpPr>
          <p:cNvPr id="213" name="Google Shape;213;p42"/>
          <p:cNvSpPr txBox="1"/>
          <p:nvPr/>
        </p:nvSpPr>
        <p:spPr>
          <a:xfrm>
            <a:off x="209561" y="391988"/>
            <a:ext cx="661500" cy="207900"/>
          </a:xfrm>
          <a:prstGeom prst="rect">
            <a:avLst/>
          </a:prstGeom>
          <a:noFill/>
          <a:ln>
            <a:noFill/>
          </a:ln>
        </p:spPr>
        <p:txBody>
          <a:bodyPr spcFirstLastPara="1" wrap="square" lIns="26775" tIns="26775" rIns="26775" bIns="26775" anchor="ctr" anchorCtr="0">
            <a:spAutoFit/>
          </a:bodyPr>
          <a:lstStyle/>
          <a:p>
            <a:pPr marL="0" marR="0" lvl="0" indent="0" algn="ctr" rtl="0">
              <a:lnSpc>
                <a:spcPct val="100000"/>
              </a:lnSpc>
              <a:spcBef>
                <a:spcPts val="0"/>
              </a:spcBef>
              <a:spcAft>
                <a:spcPts val="0"/>
              </a:spcAft>
              <a:buClr>
                <a:srgbClr val="FFFFFF"/>
              </a:buClr>
              <a:buSzPts val="500"/>
              <a:buFont typeface="Arial"/>
              <a:buNone/>
            </a:pPr>
            <a:r>
              <a:rPr lang="en" sz="1000">
                <a:solidFill>
                  <a:srgbClr val="FFFFFF"/>
                </a:solidFill>
                <a:latin typeface="Open Sans"/>
                <a:ea typeface="Open Sans"/>
                <a:cs typeface="Open Sans"/>
                <a:sym typeface="Open Sans"/>
              </a:rPr>
              <a:t>Education</a:t>
            </a:r>
            <a:endParaRPr sz="1000">
              <a:latin typeface="Open Sans"/>
              <a:ea typeface="Open Sans"/>
              <a:cs typeface="Open Sans"/>
              <a:sym typeface="Open Sans"/>
            </a:endParaRPr>
          </a:p>
        </p:txBody>
      </p:sp>
      <p:pic>
        <p:nvPicPr>
          <p:cNvPr id="214" name="Google Shape;214;p42"/>
          <p:cNvPicPr preferRelativeResize="0"/>
          <p:nvPr/>
        </p:nvPicPr>
        <p:blipFill>
          <a:blip r:embed="rId3">
            <a:alphaModFix/>
          </a:blip>
          <a:stretch>
            <a:fillRect/>
          </a:stretch>
        </p:blipFill>
        <p:spPr>
          <a:xfrm>
            <a:off x="246028" y="250702"/>
            <a:ext cx="598510" cy="169812"/>
          </a:xfrm>
          <a:prstGeom prst="rect">
            <a:avLst/>
          </a:prstGeom>
          <a:noFill/>
          <a:ln>
            <a:noFill/>
          </a:ln>
        </p:spPr>
      </p:pic>
      <p:sp>
        <p:nvSpPr>
          <p:cNvPr id="2" name="Google Shape;195;p41">
            <a:extLst>
              <a:ext uri="{FF2B5EF4-FFF2-40B4-BE49-F238E27FC236}">
                <a16:creationId xmlns:a16="http://schemas.microsoft.com/office/drawing/2014/main" id="{174CFC2D-E281-3ACF-047F-60D720FEEA06}"/>
              </a:ext>
            </a:extLst>
          </p:cNvPr>
          <p:cNvSpPr txBox="1"/>
          <p:nvPr/>
        </p:nvSpPr>
        <p:spPr>
          <a:xfrm>
            <a:off x="293840" y="839428"/>
            <a:ext cx="4098546" cy="3778169"/>
          </a:xfrm>
          <a:prstGeom prst="rect">
            <a:avLst/>
          </a:prstGeom>
          <a:noFill/>
          <a:ln>
            <a:noFill/>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FFFFFF"/>
              </a:buClr>
              <a:buSzPts val="3800"/>
              <a:buFont typeface="Arial"/>
              <a:buNone/>
            </a:pPr>
            <a:r>
              <a:rPr lang="en-GB" sz="2000" b="1" dirty="0">
                <a:solidFill>
                  <a:srgbClr val="FFFFFF"/>
                </a:solidFill>
                <a:latin typeface="Open Sans"/>
                <a:ea typeface="Open Sans"/>
                <a:cs typeface="Open Sans"/>
                <a:sym typeface="Open Sans"/>
              </a:rPr>
              <a:t>Reflecting and Learning from Conflict</a:t>
            </a:r>
          </a:p>
          <a:p>
            <a:pPr marL="0" marR="0" lvl="0" indent="0" algn="l" rtl="0">
              <a:lnSpc>
                <a:spcPct val="100000"/>
              </a:lnSpc>
              <a:spcBef>
                <a:spcPts val="0"/>
              </a:spcBef>
              <a:spcAft>
                <a:spcPts val="0"/>
              </a:spcAft>
              <a:buClr>
                <a:srgbClr val="FFFFFF"/>
              </a:buClr>
              <a:buSzPts val="3800"/>
              <a:buFont typeface="Arial"/>
              <a:buNone/>
            </a:pPr>
            <a:endParaRPr lang="en-GB" sz="2000" b="1" i="0" u="none" strike="noStrike" cap="none" dirty="0">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After the incident, reflect on what happened and how it was handled. Discuss with colleagues and consider what could be improved for future situations.</a:t>
            </a:r>
          </a:p>
          <a:p>
            <a:pPr marL="0" marR="0" lvl="0" indent="0" algn="l" rtl="0">
              <a:lnSpc>
                <a:spcPct val="100000"/>
              </a:lnSpc>
              <a:spcBef>
                <a:spcPts val="0"/>
              </a:spcBef>
              <a:spcAft>
                <a:spcPts val="0"/>
              </a:spcAft>
              <a:buClr>
                <a:srgbClr val="FFFFFF"/>
              </a:buClr>
              <a:buSzPts val="3800"/>
              <a:buFont typeface="Arial"/>
              <a:buNone/>
            </a:pPr>
            <a:endPar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Clr>
                <a:srgbClr val="FFFFFF"/>
              </a:buClr>
              <a:buSzPts val="3800"/>
              <a:buFont typeface="Arial"/>
              <a:buNone/>
            </a:pPr>
            <a:r>
              <a:rPr lang="en-GB" sz="18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After a conflict, discuss with a colleague, “What could I have done differently to prevent the situation from escalating?”</a:t>
            </a:r>
            <a:endPar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4" name="Picture 3" descr="A group of people sitting at a table&#10;&#10;Description automatically generated">
            <a:extLst>
              <a:ext uri="{FF2B5EF4-FFF2-40B4-BE49-F238E27FC236}">
                <a16:creationId xmlns:a16="http://schemas.microsoft.com/office/drawing/2014/main" id="{A0BBCDDD-A869-19DD-C219-3D52F19B9501}"/>
              </a:ext>
            </a:extLst>
          </p:cNvPr>
          <p:cNvPicPr>
            <a:picLocks noChangeAspect="1"/>
          </p:cNvPicPr>
          <p:nvPr/>
        </p:nvPicPr>
        <p:blipFill>
          <a:blip r:embed="rId4"/>
          <a:stretch>
            <a:fillRect/>
          </a:stretch>
        </p:blipFill>
        <p:spPr>
          <a:xfrm>
            <a:off x="4686226" y="1601864"/>
            <a:ext cx="4098545" cy="2729695"/>
          </a:xfrm>
          <a:prstGeom prst="rect">
            <a:avLst/>
          </a:prstGeom>
        </p:spPr>
      </p:pic>
    </p:spTree>
    <p:extLst>
      <p:ext uri="{BB962C8B-B14F-4D97-AF65-F5344CB8AC3E}">
        <p14:creationId xmlns:p14="http://schemas.microsoft.com/office/powerpoint/2010/main" val="106722838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1622</Words>
  <Application>Microsoft Office PowerPoint</Application>
  <PresentationFormat>On-screen Show (16:9)</PresentationFormat>
  <Paragraphs>56</Paragraphs>
  <Slides>11</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Helvetica Neue</vt:lpstr>
      <vt:lpstr>Calibri</vt:lpstr>
      <vt:lpstr>Play</vt:lpstr>
      <vt:lpstr>Helvetica Neue Light</vt:lpstr>
      <vt:lpstr>Poppins Light</vt:lpstr>
      <vt:lpstr>Open Sans</vt:lpstr>
      <vt:lpstr>Arial</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Denton</dc:creator>
  <cp:lastModifiedBy>Phil Denton</cp:lastModifiedBy>
  <cp:revision>8</cp:revision>
  <dcterms:modified xsi:type="dcterms:W3CDTF">2024-10-14T14:54:24Z</dcterms:modified>
</cp:coreProperties>
</file>